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7772400" cy="10058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BB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4660"/>
  </p:normalViewPr>
  <p:slideViewPr>
    <p:cSldViewPr>
      <p:cViewPr>
        <p:scale>
          <a:sx n="125" d="100"/>
          <a:sy n="125" d="100"/>
        </p:scale>
        <p:origin x="948" y="-18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022"/>
          </a:xfrm>
          <a:prstGeom prst="rect">
            <a:avLst/>
          </a:prstGeom>
        </p:spPr>
        <p:txBody>
          <a:bodyPr vert="horz" lIns="92766" tIns="46383" rIns="92766" bIns="46383" rtlCol="0"/>
          <a:lstStyle>
            <a:lvl1pPr algn="l">
              <a:defRPr sz="1200"/>
            </a:lvl1pPr>
          </a:lstStyle>
          <a:p>
            <a:endParaRPr lang="en-US"/>
          </a:p>
        </p:txBody>
      </p:sp>
      <p:sp>
        <p:nvSpPr>
          <p:cNvPr id="3" name="Date Placeholder 2"/>
          <p:cNvSpPr>
            <a:spLocks noGrp="1"/>
          </p:cNvSpPr>
          <p:nvPr>
            <p:ph type="dt" idx="1"/>
          </p:nvPr>
        </p:nvSpPr>
        <p:spPr>
          <a:xfrm>
            <a:off x="3970938" y="0"/>
            <a:ext cx="3037840" cy="466022"/>
          </a:xfrm>
          <a:prstGeom prst="rect">
            <a:avLst/>
          </a:prstGeom>
        </p:spPr>
        <p:txBody>
          <a:bodyPr vert="horz" lIns="92766" tIns="46383" rIns="92766" bIns="46383" rtlCol="0"/>
          <a:lstStyle>
            <a:lvl1pPr algn="r">
              <a:defRPr sz="1200"/>
            </a:lvl1pPr>
          </a:lstStyle>
          <a:p>
            <a:fld id="{91AA3690-1FC0-4F37-9CF6-B3EA0D7E61C3}" type="datetimeFigureOut">
              <a:rPr lang="en-US" smtClean="0"/>
              <a:t>3/5/2018</a:t>
            </a:fld>
            <a:endParaRPr lang="en-US"/>
          </a:p>
        </p:txBody>
      </p:sp>
      <p:sp>
        <p:nvSpPr>
          <p:cNvPr id="4" name="Slide Image Placeholder 3"/>
          <p:cNvSpPr>
            <a:spLocks noGrp="1" noRot="1" noChangeAspect="1"/>
          </p:cNvSpPr>
          <p:nvPr>
            <p:ph type="sldImg" idx="2"/>
          </p:nvPr>
        </p:nvSpPr>
        <p:spPr>
          <a:xfrm>
            <a:off x="2292350" y="1162050"/>
            <a:ext cx="2425700" cy="3138488"/>
          </a:xfrm>
          <a:prstGeom prst="rect">
            <a:avLst/>
          </a:prstGeom>
          <a:noFill/>
          <a:ln w="12700">
            <a:solidFill>
              <a:prstClr val="black"/>
            </a:solidFill>
          </a:ln>
        </p:spPr>
        <p:txBody>
          <a:bodyPr vert="horz" lIns="92766" tIns="46383" rIns="92766" bIns="46383" rtlCol="0" anchor="ctr"/>
          <a:lstStyle/>
          <a:p>
            <a:endParaRPr lang="en-US"/>
          </a:p>
        </p:txBody>
      </p:sp>
      <p:sp>
        <p:nvSpPr>
          <p:cNvPr id="5" name="Notes Placeholder 4"/>
          <p:cNvSpPr>
            <a:spLocks noGrp="1"/>
          </p:cNvSpPr>
          <p:nvPr>
            <p:ph type="body" sz="quarter" idx="3"/>
          </p:nvPr>
        </p:nvSpPr>
        <p:spPr>
          <a:xfrm>
            <a:off x="701040" y="4474443"/>
            <a:ext cx="5608320" cy="3659307"/>
          </a:xfrm>
          <a:prstGeom prst="rect">
            <a:avLst/>
          </a:prstGeom>
        </p:spPr>
        <p:txBody>
          <a:bodyPr vert="horz" lIns="92766" tIns="46383" rIns="92766" bIns="463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379"/>
            <a:ext cx="3037840" cy="466022"/>
          </a:xfrm>
          <a:prstGeom prst="rect">
            <a:avLst/>
          </a:prstGeom>
        </p:spPr>
        <p:txBody>
          <a:bodyPr vert="horz" lIns="92766" tIns="46383" rIns="92766" bIns="46383"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30379"/>
            <a:ext cx="3037840" cy="466022"/>
          </a:xfrm>
          <a:prstGeom prst="rect">
            <a:avLst/>
          </a:prstGeom>
        </p:spPr>
        <p:txBody>
          <a:bodyPr vert="horz" lIns="92766" tIns="46383" rIns="92766" bIns="46383" rtlCol="0" anchor="b"/>
          <a:lstStyle>
            <a:lvl1pPr algn="r">
              <a:defRPr sz="1200"/>
            </a:lvl1pPr>
          </a:lstStyle>
          <a:p>
            <a:fld id="{FF63B782-B093-43F1-B7C6-F95DC221BB1C}" type="slidenum">
              <a:rPr lang="en-US" smtClean="0"/>
              <a:t>‹#›</a:t>
            </a:fld>
            <a:endParaRPr lang="en-US"/>
          </a:p>
        </p:txBody>
      </p:sp>
    </p:spTree>
    <p:extLst>
      <p:ext uri="{BB962C8B-B14F-4D97-AF65-F5344CB8AC3E}">
        <p14:creationId xmlns:p14="http://schemas.microsoft.com/office/powerpoint/2010/main" val="367228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my name is Jilai Zhang. I came from CUP-B to Missouri S&amp;T as a 2+2 student in 2014 fall semester. And this is my first year pursuing </a:t>
            </a:r>
            <a:r>
              <a:rPr lang="en-US" dirty="0" err="1"/>
              <a:t>Phd</a:t>
            </a:r>
            <a:r>
              <a:rPr lang="en-US" dirty="0"/>
              <a:t> degree here. In S&amp;T, there are lots of professors with outstanding academic achievements and advanced laboratory. The staff are efficient and student support facilities are also well developed in S&amp;T including Health Center. Rolla, where S&amp;T located, is a quiet and beautiful small town. Most people in Rolla are friendly to international students and it is safe whether you live on or off campus.</a:t>
            </a:r>
            <a:endParaRPr lang="en-US" dirty="0"/>
          </a:p>
        </p:txBody>
      </p:sp>
      <p:sp>
        <p:nvSpPr>
          <p:cNvPr id="4" name="Slide Number Placeholder 3"/>
          <p:cNvSpPr>
            <a:spLocks noGrp="1"/>
          </p:cNvSpPr>
          <p:nvPr>
            <p:ph type="sldNum" sz="quarter" idx="10"/>
          </p:nvPr>
        </p:nvSpPr>
        <p:spPr/>
        <p:txBody>
          <a:bodyPr/>
          <a:lstStyle/>
          <a:p>
            <a:fld id="{FF63B782-B093-43F1-B7C6-F95DC221BB1C}" type="slidenum">
              <a:rPr lang="en-US" smtClean="0"/>
              <a:t>2</a:t>
            </a:fld>
            <a:endParaRPr lang="en-US"/>
          </a:p>
        </p:txBody>
      </p:sp>
    </p:spTree>
    <p:extLst>
      <p:ext uri="{BB962C8B-B14F-4D97-AF65-F5344CB8AC3E}">
        <p14:creationId xmlns:p14="http://schemas.microsoft.com/office/powerpoint/2010/main" val="1617062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79"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900" b="1" i="0">
                <a:solidFill>
                  <a:srgbClr val="002C3E"/>
                </a:solidFill>
                <a:latin typeface="Tungsten Bold"/>
                <a:cs typeface="Tungsten Bold"/>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900" b="1" i="0">
                <a:solidFill>
                  <a:srgbClr val="002C3E"/>
                </a:solidFill>
                <a:latin typeface="Tungsten Bold"/>
                <a:cs typeface="Tungsten Bold"/>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5"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900" b="1" i="0">
                <a:solidFill>
                  <a:srgbClr val="002C3E"/>
                </a:solidFill>
                <a:latin typeface="Tungsten Bold"/>
                <a:cs typeface="Tungsten 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3/5/2018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44500" y="8131809"/>
            <a:ext cx="2628392" cy="462279"/>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365759" y="8385047"/>
            <a:ext cx="1207135" cy="231140"/>
          </a:xfrm>
          <a:custGeom>
            <a:avLst/>
            <a:gdLst/>
            <a:ahLst/>
            <a:cxnLst/>
            <a:rect l="l" t="t" r="r" b="b"/>
            <a:pathLst>
              <a:path w="1207135" h="231140">
                <a:moveTo>
                  <a:pt x="0" y="231139"/>
                </a:moveTo>
                <a:lnTo>
                  <a:pt x="1207008" y="231139"/>
                </a:lnTo>
                <a:lnTo>
                  <a:pt x="1207008" y="0"/>
                </a:lnTo>
                <a:lnTo>
                  <a:pt x="0" y="0"/>
                </a:lnTo>
                <a:lnTo>
                  <a:pt x="0" y="231139"/>
                </a:lnTo>
                <a:close/>
              </a:path>
            </a:pathLst>
          </a:custGeom>
          <a:solidFill>
            <a:srgbClr val="FFFFFF"/>
          </a:solidFill>
        </p:spPr>
        <p:txBody>
          <a:bodyPr wrap="square" lIns="0" tIns="0" rIns="0" bIns="0" rtlCol="0"/>
          <a:lstStyle/>
          <a:p>
            <a:endParaRPr/>
          </a:p>
        </p:txBody>
      </p:sp>
      <p:sp>
        <p:nvSpPr>
          <p:cNvPr id="18" name="bk object 18"/>
          <p:cNvSpPr/>
          <p:nvPr/>
        </p:nvSpPr>
        <p:spPr>
          <a:xfrm>
            <a:off x="457200" y="1831339"/>
            <a:ext cx="4521200" cy="2630931"/>
          </a:xfrm>
          <a:prstGeom prst="rect">
            <a:avLst/>
          </a:prstGeom>
          <a:blipFill>
            <a:blip r:embed="rId8" cstate="print"/>
            <a:stretch>
              <a:fillRect/>
            </a:stretch>
          </a:blipFill>
        </p:spPr>
        <p:txBody>
          <a:bodyPr wrap="square" lIns="0" tIns="0" rIns="0" bIns="0" rtlCol="0"/>
          <a:lstStyle/>
          <a:p>
            <a:endParaRPr/>
          </a:p>
        </p:txBody>
      </p:sp>
      <p:sp>
        <p:nvSpPr>
          <p:cNvPr id="19" name="bk object 19"/>
          <p:cNvSpPr/>
          <p:nvPr/>
        </p:nvSpPr>
        <p:spPr>
          <a:xfrm>
            <a:off x="5129784" y="201168"/>
            <a:ext cx="2468245" cy="9674860"/>
          </a:xfrm>
          <a:custGeom>
            <a:avLst/>
            <a:gdLst/>
            <a:ahLst/>
            <a:cxnLst/>
            <a:rect l="l" t="t" r="r" b="b"/>
            <a:pathLst>
              <a:path w="2468245" h="9674860">
                <a:moveTo>
                  <a:pt x="0" y="9674352"/>
                </a:moveTo>
                <a:lnTo>
                  <a:pt x="2467864" y="9674352"/>
                </a:lnTo>
                <a:lnTo>
                  <a:pt x="2467864" y="0"/>
                </a:lnTo>
                <a:lnTo>
                  <a:pt x="0" y="0"/>
                </a:lnTo>
                <a:lnTo>
                  <a:pt x="0" y="9674352"/>
                </a:lnTo>
                <a:close/>
              </a:path>
            </a:pathLst>
          </a:custGeom>
          <a:solidFill>
            <a:srgbClr val="002C3E"/>
          </a:solidFill>
        </p:spPr>
        <p:txBody>
          <a:bodyPr wrap="square" lIns="0" tIns="0" rIns="0" bIns="0" rtlCol="0"/>
          <a:lstStyle/>
          <a:p>
            <a:endParaRPr/>
          </a:p>
        </p:txBody>
      </p:sp>
      <p:sp>
        <p:nvSpPr>
          <p:cNvPr id="2" name="Holder 2"/>
          <p:cNvSpPr>
            <a:spLocks noGrp="1"/>
          </p:cNvSpPr>
          <p:nvPr>
            <p:ph type="title"/>
          </p:nvPr>
        </p:nvSpPr>
        <p:spPr>
          <a:xfrm>
            <a:off x="1668780" y="426856"/>
            <a:ext cx="4434839" cy="368300"/>
          </a:xfrm>
          <a:prstGeom prst="rect">
            <a:avLst/>
          </a:prstGeom>
        </p:spPr>
        <p:txBody>
          <a:bodyPr wrap="square" lIns="0" tIns="0" rIns="0" bIns="0">
            <a:spAutoFit/>
          </a:bodyPr>
          <a:lstStyle>
            <a:lvl1pPr>
              <a:defRPr sz="2900" b="1" i="0">
                <a:solidFill>
                  <a:srgbClr val="002C3E"/>
                </a:solidFill>
                <a:latin typeface="Tungsten Bold"/>
                <a:cs typeface="Tungsten Bold"/>
              </a:defRPr>
            </a:lvl1pPr>
          </a:lstStyle>
          <a:p>
            <a:endParaRPr/>
          </a:p>
        </p:txBody>
      </p:sp>
      <p:sp>
        <p:nvSpPr>
          <p:cNvPr id="3" name="Holder 3"/>
          <p:cNvSpPr>
            <a:spLocks noGrp="1"/>
          </p:cNvSpPr>
          <p:nvPr>
            <p:ph type="body" idx="1"/>
          </p:nvPr>
        </p:nvSpPr>
        <p:spPr>
          <a:xfrm>
            <a:off x="388620" y="2313432"/>
            <a:ext cx="6995159"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7"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3/5/2018</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mailto:iarecruit@mst.edu" TargetMode="External"/><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mailto:mstint@mst.edu" TargetMode="External"/><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26027" y="6211095"/>
            <a:ext cx="334645" cy="847725"/>
          </a:xfrm>
          <a:prstGeom prst="rect">
            <a:avLst/>
          </a:prstGeom>
        </p:spPr>
        <p:txBody>
          <a:bodyPr vert="horz" wrap="square" lIns="0" tIns="0" rIns="0" bIns="0" rtlCol="0">
            <a:spAutoFit/>
          </a:bodyPr>
          <a:lstStyle/>
          <a:p>
            <a:pPr marL="12700">
              <a:lnSpc>
                <a:spcPct val="100000"/>
              </a:lnSpc>
            </a:pPr>
            <a:r>
              <a:rPr sz="6450" b="1" spc="-170" dirty="0">
                <a:solidFill>
                  <a:srgbClr val="62BB46"/>
                </a:solidFill>
                <a:latin typeface="Tungsten Bold"/>
                <a:cs typeface="Tungsten Bold"/>
              </a:rPr>
              <a:t>S</a:t>
            </a:r>
            <a:endParaRPr sz="6450" dirty="0">
              <a:latin typeface="Tungsten Bold"/>
              <a:cs typeface="Tungsten Bold"/>
            </a:endParaRPr>
          </a:p>
        </p:txBody>
      </p:sp>
      <p:sp>
        <p:nvSpPr>
          <p:cNvPr id="3" name="object 3"/>
          <p:cNvSpPr txBox="1"/>
          <p:nvPr/>
        </p:nvSpPr>
        <p:spPr>
          <a:xfrm>
            <a:off x="785939" y="6414224"/>
            <a:ext cx="3968750" cy="590931"/>
          </a:xfrm>
          <a:prstGeom prst="rect">
            <a:avLst/>
          </a:prstGeom>
        </p:spPr>
        <p:txBody>
          <a:bodyPr vert="horz" wrap="square" lIns="0" tIns="0" rIns="0" bIns="0" rtlCol="0">
            <a:spAutoFit/>
          </a:bodyPr>
          <a:lstStyle/>
          <a:p>
            <a:pPr marL="12700" marR="5080">
              <a:lnSpc>
                <a:spcPct val="120300"/>
              </a:lnSpc>
            </a:pPr>
            <a:r>
              <a:rPr lang="en-US" sz="800" dirty="0" err="1">
                <a:solidFill>
                  <a:srgbClr val="002C3E"/>
                </a:solidFill>
                <a:latin typeface="Orgon Slab Light"/>
                <a:cs typeface="Orgon Slab Light"/>
              </a:rPr>
              <a:t>tudying</a:t>
            </a:r>
            <a:r>
              <a:rPr lang="en-US" sz="800" dirty="0">
                <a:solidFill>
                  <a:srgbClr val="002C3E"/>
                </a:solidFill>
                <a:latin typeface="Orgon Slab Light"/>
                <a:cs typeface="Orgon Slab Light"/>
              </a:rPr>
              <a:t> in the  United States  is an investment in your future. Because of the partnership</a:t>
            </a:r>
            <a:r>
              <a:rPr lang="en-US" sz="800" spc="-55" dirty="0">
                <a:solidFill>
                  <a:srgbClr val="002C3E"/>
                </a:solidFill>
                <a:latin typeface="Orgon Slab Light"/>
                <a:cs typeface="Orgon Slab Light"/>
              </a:rPr>
              <a:t> </a:t>
            </a:r>
            <a:r>
              <a:rPr lang="en-US" sz="800" dirty="0">
                <a:solidFill>
                  <a:srgbClr val="002C3E"/>
                </a:solidFill>
                <a:latin typeface="Orgon Slab Light"/>
                <a:cs typeface="Orgon Slab Light"/>
              </a:rPr>
              <a:t>between Missouri S&amp;T and </a:t>
            </a:r>
            <a:r>
              <a:rPr lang="en-US" sz="800" dirty="0" smtClean="0">
                <a:solidFill>
                  <a:srgbClr val="002C3E"/>
                </a:solidFill>
                <a:latin typeface="Orgon Slab Light"/>
                <a:cs typeface="Orgon Slab Light"/>
              </a:rPr>
              <a:t>China University of Petroleum - Beijing, </a:t>
            </a:r>
            <a:r>
              <a:rPr lang="en-US" sz="800" dirty="0">
                <a:solidFill>
                  <a:srgbClr val="002C3E"/>
                </a:solidFill>
                <a:latin typeface="Orgon Slab Light"/>
                <a:cs typeface="Orgon Slab Light"/>
              </a:rPr>
              <a:t>you</a:t>
            </a:r>
            <a:r>
              <a:rPr lang="en-US" sz="800" spc="-55" dirty="0">
                <a:solidFill>
                  <a:srgbClr val="002C3E"/>
                </a:solidFill>
                <a:latin typeface="Orgon Slab Light"/>
                <a:cs typeface="Orgon Slab Light"/>
              </a:rPr>
              <a:t> </a:t>
            </a:r>
            <a:r>
              <a:rPr lang="en-US" sz="800" dirty="0">
                <a:solidFill>
                  <a:srgbClr val="002C3E"/>
                </a:solidFill>
                <a:latin typeface="Orgon Slab Light"/>
                <a:cs typeface="Orgon Slab Light"/>
              </a:rPr>
              <a:t>have an opportunity</a:t>
            </a:r>
            <a:r>
              <a:rPr lang="en-US" sz="800" spc="-5" dirty="0">
                <a:solidFill>
                  <a:srgbClr val="002C3E"/>
                </a:solidFill>
                <a:latin typeface="Orgon Slab Light"/>
                <a:cs typeface="Orgon Slab Light"/>
              </a:rPr>
              <a:t> </a:t>
            </a:r>
            <a:r>
              <a:rPr lang="en-US" sz="800" dirty="0">
                <a:solidFill>
                  <a:srgbClr val="002C3E"/>
                </a:solidFill>
                <a:latin typeface="Orgon Slab Light"/>
                <a:cs typeface="Orgon Slab Light"/>
              </a:rPr>
              <a:t>to </a:t>
            </a:r>
            <a:r>
              <a:rPr lang="en-US" sz="800" spc="-5" dirty="0">
                <a:solidFill>
                  <a:srgbClr val="002C3E"/>
                </a:solidFill>
                <a:latin typeface="Orgon Slab Light"/>
                <a:cs typeface="Orgon Slab Light"/>
              </a:rPr>
              <a:t> </a:t>
            </a:r>
            <a:r>
              <a:rPr lang="en-US" sz="800" dirty="0">
                <a:solidFill>
                  <a:srgbClr val="002C3E"/>
                </a:solidFill>
                <a:latin typeface="Orgon Slab Light"/>
                <a:cs typeface="Orgon Slab Light"/>
              </a:rPr>
              <a:t>earn a degree from both universities. This will prepare you for a successful </a:t>
            </a:r>
            <a:r>
              <a:rPr lang="en-US" sz="800" dirty="0" smtClean="0">
                <a:solidFill>
                  <a:srgbClr val="002C3E"/>
                </a:solidFill>
                <a:latin typeface="Orgon Slab Light"/>
                <a:cs typeface="Orgon Slab Light"/>
              </a:rPr>
              <a:t>career.</a:t>
            </a:r>
            <a:endParaRPr lang="en-US" sz="800" dirty="0">
              <a:latin typeface="Orgon Slab Light"/>
              <a:cs typeface="Orgon Slab Light"/>
            </a:endParaRPr>
          </a:p>
        </p:txBody>
      </p:sp>
      <p:sp>
        <p:nvSpPr>
          <p:cNvPr id="4" name="object 4"/>
          <p:cNvSpPr txBox="1"/>
          <p:nvPr/>
        </p:nvSpPr>
        <p:spPr>
          <a:xfrm>
            <a:off x="5165815" y="636098"/>
            <a:ext cx="2490216" cy="1737399"/>
          </a:xfrm>
          <a:prstGeom prst="rect">
            <a:avLst/>
          </a:prstGeom>
        </p:spPr>
        <p:txBody>
          <a:bodyPr vert="horz" wrap="square" lIns="0" tIns="0" rIns="0" bIns="0" rtlCol="0">
            <a:spAutoFit/>
          </a:bodyPr>
          <a:lstStyle/>
          <a:p>
            <a:pPr marL="153670">
              <a:lnSpc>
                <a:spcPct val="100000"/>
              </a:lnSpc>
            </a:pPr>
            <a:r>
              <a:rPr sz="1600" b="1" dirty="0">
                <a:solidFill>
                  <a:srgbClr val="F57F28"/>
                </a:solidFill>
                <a:latin typeface="Orgon Slab"/>
                <a:cs typeface="Orgon Slab"/>
              </a:rPr>
              <a:t>Scholarship</a:t>
            </a:r>
            <a:endParaRPr sz="1600" dirty="0">
              <a:latin typeface="Orgon Slab"/>
              <a:cs typeface="Orgon Slab"/>
            </a:endParaRPr>
          </a:p>
          <a:p>
            <a:pPr marL="153670" marR="356870">
              <a:lnSpc>
                <a:spcPct val="120300"/>
              </a:lnSpc>
              <a:spcBef>
                <a:spcPts val="254"/>
              </a:spcBef>
            </a:pPr>
            <a:r>
              <a:rPr lang="en-US" sz="900" dirty="0">
                <a:solidFill>
                  <a:srgbClr val="FFFFFF"/>
                </a:solidFill>
                <a:latin typeface="Orgon Slab Light"/>
                <a:cs typeface="Orgon Slab Light"/>
              </a:rPr>
              <a:t>Students transferring to Missouri S&amp;T from China University of </a:t>
            </a:r>
            <a:r>
              <a:rPr lang="en-US" sz="900" dirty="0" smtClean="0">
                <a:solidFill>
                  <a:srgbClr val="FFFFFF"/>
                </a:solidFill>
                <a:latin typeface="Orgon Slab Light"/>
                <a:cs typeface="Orgon Slab Light"/>
              </a:rPr>
              <a:t>Petroleum-Beijing </a:t>
            </a:r>
            <a:r>
              <a:rPr lang="en-US" sz="900" dirty="0">
                <a:solidFill>
                  <a:srgbClr val="FFFFFF"/>
                </a:solidFill>
                <a:latin typeface="Orgon Slab Light"/>
                <a:cs typeface="Orgon Slab Light"/>
              </a:rPr>
              <a:t>will receive a </a:t>
            </a:r>
            <a:r>
              <a:rPr lang="en-US" sz="900" b="1" dirty="0">
                <a:solidFill>
                  <a:srgbClr val="62BB46"/>
                </a:solidFill>
                <a:latin typeface="Orgon Slab Light"/>
                <a:cs typeface="Orgon Slab Light"/>
              </a:rPr>
              <a:t>$4,500 scholarship</a:t>
            </a:r>
            <a:r>
              <a:rPr lang="en-US" sz="900" dirty="0">
                <a:solidFill>
                  <a:srgbClr val="FFFFFF"/>
                </a:solidFill>
                <a:latin typeface="Orgon Slab Light"/>
                <a:cs typeface="Orgon Slab Light"/>
              </a:rPr>
              <a:t> per academic year.</a:t>
            </a:r>
          </a:p>
          <a:p>
            <a:pPr>
              <a:lnSpc>
                <a:spcPct val="100000"/>
              </a:lnSpc>
              <a:spcBef>
                <a:spcPts val="2"/>
              </a:spcBef>
            </a:pPr>
            <a:endParaRPr sz="900" dirty="0">
              <a:solidFill>
                <a:srgbClr val="FFFFFF"/>
              </a:solidFill>
              <a:latin typeface="Orgon Slab Light"/>
              <a:cs typeface="Orgon Slab Light"/>
            </a:endParaRPr>
          </a:p>
          <a:p>
            <a:pPr marL="153670" marR="264795">
              <a:lnSpc>
                <a:spcPct val="120300"/>
              </a:lnSpc>
            </a:pPr>
            <a:r>
              <a:rPr sz="900" dirty="0">
                <a:solidFill>
                  <a:srgbClr val="FFFFFF"/>
                </a:solidFill>
                <a:latin typeface="Orgon Slab Light"/>
                <a:cs typeface="Orgon Slab Light"/>
              </a:rPr>
              <a:t>This a renewable scholarship, if students maintain a 3.25 GPA. Students will be awarded this scholarship for a maximum of 4 academic semesters.</a:t>
            </a:r>
          </a:p>
        </p:txBody>
      </p:sp>
      <p:sp>
        <p:nvSpPr>
          <p:cNvPr id="5" name="object 5"/>
          <p:cNvSpPr/>
          <p:nvPr/>
        </p:nvSpPr>
        <p:spPr>
          <a:xfrm>
            <a:off x="6543772" y="8973958"/>
            <a:ext cx="898875" cy="728197"/>
          </a:xfrm>
          <a:prstGeom prst="rect">
            <a:avLst/>
          </a:prstGeom>
          <a:blipFill>
            <a:blip r:embed="rId2" cstate="print"/>
            <a:stretch>
              <a:fillRect/>
            </a:stretch>
          </a:blipFill>
        </p:spPr>
        <p:txBody>
          <a:bodyPr wrap="square" lIns="0" tIns="0" rIns="0" bIns="0" rtlCol="0"/>
          <a:lstStyle/>
          <a:p>
            <a:endParaRPr/>
          </a:p>
        </p:txBody>
      </p:sp>
      <p:sp>
        <p:nvSpPr>
          <p:cNvPr id="8" name="object 8"/>
          <p:cNvSpPr txBox="1"/>
          <p:nvPr/>
        </p:nvSpPr>
        <p:spPr>
          <a:xfrm>
            <a:off x="434644" y="7065112"/>
            <a:ext cx="4284980" cy="886397"/>
          </a:xfrm>
          <a:prstGeom prst="rect">
            <a:avLst/>
          </a:prstGeom>
        </p:spPr>
        <p:txBody>
          <a:bodyPr vert="horz" wrap="square" lIns="0" tIns="0" rIns="0" bIns="0" rtlCol="0">
            <a:spAutoFit/>
          </a:bodyPr>
          <a:lstStyle/>
          <a:p>
            <a:pPr marL="12700" marR="5080">
              <a:lnSpc>
                <a:spcPct val="119900"/>
              </a:lnSpc>
            </a:pPr>
            <a:r>
              <a:rPr lang="en-US" sz="800" b="0" dirty="0" smtClean="0">
                <a:solidFill>
                  <a:srgbClr val="002C3E"/>
                </a:solidFill>
                <a:latin typeface="Orgon Slab Light"/>
                <a:cs typeface="Orgon Slab Light"/>
              </a:rPr>
              <a:t>For </a:t>
            </a:r>
            <a:r>
              <a:rPr sz="800" b="0" dirty="0" smtClean="0">
                <a:solidFill>
                  <a:srgbClr val="002C3E"/>
                </a:solidFill>
                <a:latin typeface="Orgon Slab Light"/>
                <a:cs typeface="Orgon Slab Light"/>
              </a:rPr>
              <a:t>students </a:t>
            </a:r>
            <a:r>
              <a:rPr sz="800" b="0" dirty="0">
                <a:solidFill>
                  <a:srgbClr val="002C3E"/>
                </a:solidFill>
                <a:latin typeface="Orgon Slab Light"/>
                <a:cs typeface="Orgon Slab Light"/>
              </a:rPr>
              <a:t>participating in the undergraduate transfer </a:t>
            </a:r>
            <a:r>
              <a:rPr sz="800" b="0" dirty="0" smtClean="0">
                <a:solidFill>
                  <a:srgbClr val="002C3E"/>
                </a:solidFill>
                <a:latin typeface="Orgon Slab Light"/>
                <a:cs typeface="Orgon Slab Light"/>
              </a:rPr>
              <a:t>program</a:t>
            </a:r>
            <a:r>
              <a:rPr lang="en-US" sz="800" b="0" dirty="0" smtClean="0">
                <a:solidFill>
                  <a:srgbClr val="002C3E"/>
                </a:solidFill>
                <a:latin typeface="Orgon Slab Light"/>
                <a:cs typeface="Orgon Slab Light"/>
              </a:rPr>
              <a:t>, you</a:t>
            </a:r>
            <a:r>
              <a:rPr sz="800" b="0" dirty="0" smtClean="0">
                <a:solidFill>
                  <a:srgbClr val="002C3E"/>
                </a:solidFill>
                <a:latin typeface="Orgon Slab Light"/>
                <a:cs typeface="Orgon Slab Light"/>
              </a:rPr>
              <a:t> </a:t>
            </a:r>
            <a:r>
              <a:rPr sz="800" b="0" dirty="0">
                <a:solidFill>
                  <a:srgbClr val="002C3E"/>
                </a:solidFill>
                <a:latin typeface="Orgon Slab Light"/>
                <a:cs typeface="Orgon Slab Light"/>
              </a:rPr>
              <a:t>will complete </a:t>
            </a:r>
            <a:r>
              <a:rPr lang="en-US" sz="800" b="0" dirty="0" smtClean="0">
                <a:solidFill>
                  <a:srgbClr val="002C3E"/>
                </a:solidFill>
                <a:latin typeface="Orgon Slab Light"/>
                <a:cs typeface="Orgon Slab Light"/>
              </a:rPr>
              <a:t>your </a:t>
            </a:r>
            <a:r>
              <a:rPr sz="800" b="0" dirty="0" smtClean="0">
                <a:solidFill>
                  <a:srgbClr val="002C3E"/>
                </a:solidFill>
                <a:latin typeface="Orgon Slab Light"/>
                <a:cs typeface="Orgon Slab Light"/>
              </a:rPr>
              <a:t>first </a:t>
            </a:r>
            <a:r>
              <a:rPr sz="800" b="0" dirty="0">
                <a:solidFill>
                  <a:srgbClr val="002C3E"/>
                </a:solidFill>
                <a:latin typeface="Orgon Slab Light"/>
                <a:cs typeface="Orgon Slab Light"/>
              </a:rPr>
              <a:t>two </a:t>
            </a:r>
            <a:r>
              <a:rPr sz="800" b="0" dirty="0" smtClean="0">
                <a:solidFill>
                  <a:srgbClr val="002C3E"/>
                </a:solidFill>
                <a:latin typeface="Orgon Slab Light"/>
                <a:cs typeface="Orgon Slab Light"/>
              </a:rPr>
              <a:t>years </a:t>
            </a:r>
            <a:r>
              <a:rPr sz="800" b="0" dirty="0">
                <a:solidFill>
                  <a:srgbClr val="002C3E"/>
                </a:solidFill>
                <a:latin typeface="Orgon Slab Light"/>
                <a:cs typeface="Orgon Slab Light"/>
              </a:rPr>
              <a:t>at </a:t>
            </a:r>
            <a:r>
              <a:rPr lang="en-US" sz="800" dirty="0">
                <a:solidFill>
                  <a:srgbClr val="002C3E"/>
                </a:solidFill>
                <a:latin typeface="Orgon Slab Light"/>
                <a:cs typeface="Orgon Slab Light"/>
              </a:rPr>
              <a:t>China University of </a:t>
            </a:r>
            <a:r>
              <a:rPr lang="en-US" sz="800" dirty="0" smtClean="0">
                <a:solidFill>
                  <a:srgbClr val="002C3E"/>
                </a:solidFill>
                <a:latin typeface="Orgon Slab Light"/>
                <a:cs typeface="Orgon Slab Light"/>
              </a:rPr>
              <a:t>Petroleum -Beijing</a:t>
            </a:r>
            <a:r>
              <a:rPr sz="800" b="0" dirty="0" smtClean="0">
                <a:solidFill>
                  <a:srgbClr val="002C3E"/>
                </a:solidFill>
                <a:latin typeface="Orgon Slab Light"/>
                <a:cs typeface="Orgon Slab Light"/>
              </a:rPr>
              <a:t>. </a:t>
            </a:r>
            <a:r>
              <a:rPr sz="800" b="0" dirty="0">
                <a:solidFill>
                  <a:srgbClr val="002C3E"/>
                </a:solidFill>
                <a:latin typeface="Orgon Slab Light"/>
                <a:cs typeface="Orgon Slab Light"/>
              </a:rPr>
              <a:t>Students then transfer to Missouri S&amp;T to complete </a:t>
            </a:r>
            <a:r>
              <a:rPr lang="en-US" sz="800" b="0" dirty="0" smtClean="0">
                <a:solidFill>
                  <a:srgbClr val="002C3E"/>
                </a:solidFill>
                <a:latin typeface="Orgon Slab Light"/>
                <a:cs typeface="Orgon Slab Light"/>
              </a:rPr>
              <a:t>your </a:t>
            </a:r>
            <a:r>
              <a:rPr sz="800" b="0" dirty="0" smtClean="0">
                <a:solidFill>
                  <a:srgbClr val="002C3E"/>
                </a:solidFill>
                <a:latin typeface="Orgon Slab Light"/>
                <a:cs typeface="Orgon Slab Light"/>
              </a:rPr>
              <a:t>degree</a:t>
            </a:r>
            <a:r>
              <a:rPr sz="800" b="0" dirty="0">
                <a:solidFill>
                  <a:srgbClr val="002C3E"/>
                </a:solidFill>
                <a:latin typeface="Orgon Slab Light"/>
                <a:cs typeface="Orgon Slab Light"/>
              </a:rPr>
              <a:t>. This takes a minimum of </a:t>
            </a:r>
            <a:r>
              <a:rPr sz="800" b="0" dirty="0" smtClean="0">
                <a:solidFill>
                  <a:srgbClr val="002C3E"/>
                </a:solidFill>
                <a:latin typeface="Orgon Slab Light"/>
                <a:cs typeface="Orgon Slab Light"/>
              </a:rPr>
              <a:t>two </a:t>
            </a:r>
            <a:r>
              <a:rPr sz="800" b="0" dirty="0">
                <a:solidFill>
                  <a:srgbClr val="002C3E"/>
                </a:solidFill>
                <a:latin typeface="Orgon Slab Light"/>
                <a:cs typeface="Orgon Slab Light"/>
              </a:rPr>
              <a:t>additional years. </a:t>
            </a:r>
            <a:r>
              <a:rPr sz="800" b="1" dirty="0">
                <a:solidFill>
                  <a:srgbClr val="002C3E"/>
                </a:solidFill>
                <a:latin typeface="Orgon Slab ExtraBold"/>
                <a:cs typeface="Orgon Slab ExtraBold"/>
              </a:rPr>
              <a:t>Students are then able to graduate with undergraduate degrees from both </a:t>
            </a:r>
            <a:r>
              <a:rPr lang="en-US" sz="800" b="1" dirty="0">
                <a:solidFill>
                  <a:srgbClr val="002C3E"/>
                </a:solidFill>
                <a:latin typeface="Orgon Slab ExtraBold"/>
                <a:cs typeface="Orgon Slab ExtraBold"/>
              </a:rPr>
              <a:t>China University of </a:t>
            </a:r>
            <a:r>
              <a:rPr lang="en-US" sz="800" b="1" dirty="0" smtClean="0">
                <a:solidFill>
                  <a:srgbClr val="002C3E"/>
                </a:solidFill>
                <a:latin typeface="Orgon Slab ExtraBold"/>
                <a:cs typeface="Orgon Slab ExtraBold"/>
              </a:rPr>
              <a:t>Petroleum - Beijing </a:t>
            </a:r>
            <a:r>
              <a:rPr sz="800" b="1" dirty="0" smtClean="0">
                <a:solidFill>
                  <a:srgbClr val="002C3E"/>
                </a:solidFill>
                <a:latin typeface="Orgon Slab ExtraBold"/>
                <a:cs typeface="Orgon Slab ExtraBold"/>
              </a:rPr>
              <a:t>and </a:t>
            </a:r>
            <a:r>
              <a:rPr sz="800" b="1" dirty="0">
                <a:solidFill>
                  <a:srgbClr val="002C3E"/>
                </a:solidFill>
                <a:latin typeface="Orgon Slab ExtraBold"/>
                <a:cs typeface="Orgon Slab ExtraBold"/>
              </a:rPr>
              <a:t>Missouri University of Science and Technology. </a:t>
            </a:r>
            <a:r>
              <a:rPr sz="800" b="0" dirty="0">
                <a:solidFill>
                  <a:srgbClr val="002C3E"/>
                </a:solidFill>
                <a:latin typeface="Orgon Slab Light"/>
                <a:cs typeface="Orgon Slab Light"/>
              </a:rPr>
              <a:t>After graduation, you'll be prepared to enter the work force or earn an advanced </a:t>
            </a:r>
            <a:r>
              <a:rPr sz="800" b="0" dirty="0" smtClean="0">
                <a:solidFill>
                  <a:srgbClr val="002C3E"/>
                </a:solidFill>
                <a:latin typeface="Orgon Slab Light"/>
                <a:cs typeface="Orgon Slab Light"/>
              </a:rPr>
              <a:t>degree</a:t>
            </a:r>
            <a:r>
              <a:rPr lang="en-US" sz="800" b="0" dirty="0" smtClean="0">
                <a:solidFill>
                  <a:srgbClr val="002C3E"/>
                </a:solidFill>
                <a:latin typeface="Orgon Slab Light"/>
                <a:cs typeface="Orgon Slab Light"/>
              </a:rPr>
              <a:t>.</a:t>
            </a:r>
            <a:endParaRPr sz="800" dirty="0">
              <a:solidFill>
                <a:srgbClr val="FF0000"/>
              </a:solidFill>
              <a:latin typeface="Orgon Slab Light"/>
              <a:cs typeface="Orgon Slab Light"/>
            </a:endParaRPr>
          </a:p>
        </p:txBody>
      </p:sp>
      <p:sp>
        <p:nvSpPr>
          <p:cNvPr id="9" name="object 9"/>
          <p:cNvSpPr txBox="1"/>
          <p:nvPr/>
        </p:nvSpPr>
        <p:spPr>
          <a:xfrm>
            <a:off x="270053" y="8428813"/>
            <a:ext cx="1915363" cy="215444"/>
          </a:xfrm>
          <a:prstGeom prst="rect">
            <a:avLst/>
          </a:prstGeom>
        </p:spPr>
        <p:txBody>
          <a:bodyPr vert="horz" wrap="square" lIns="0" tIns="0" rIns="0" bIns="0" rtlCol="0">
            <a:spAutoFit/>
          </a:bodyPr>
          <a:lstStyle/>
          <a:p>
            <a:pPr marL="153670">
              <a:lnSpc>
                <a:spcPct val="100000"/>
              </a:lnSpc>
            </a:pPr>
            <a:r>
              <a:rPr sz="1400" b="1" dirty="0">
                <a:solidFill>
                  <a:srgbClr val="62BB46"/>
                </a:solidFill>
                <a:latin typeface="Orgon Slab"/>
                <a:cs typeface="Orgon Slab"/>
              </a:rPr>
              <a:t>LEAR</a:t>
            </a:r>
            <a:r>
              <a:rPr lang="en-US" sz="1400" b="1" dirty="0">
                <a:solidFill>
                  <a:srgbClr val="62BB46"/>
                </a:solidFill>
                <a:latin typeface="Orgon Slab"/>
                <a:cs typeface="Orgon Slab"/>
              </a:rPr>
              <a:t> </a:t>
            </a:r>
            <a:r>
              <a:rPr sz="1400" b="1" dirty="0">
                <a:solidFill>
                  <a:srgbClr val="62BB46"/>
                </a:solidFill>
                <a:latin typeface="Orgon Slab"/>
                <a:cs typeface="Orgon Slab"/>
              </a:rPr>
              <a:t>N MORE...</a:t>
            </a:r>
          </a:p>
        </p:txBody>
      </p:sp>
      <p:sp>
        <p:nvSpPr>
          <p:cNvPr id="11" name="object 11"/>
          <p:cNvSpPr/>
          <p:nvPr/>
        </p:nvSpPr>
        <p:spPr>
          <a:xfrm>
            <a:off x="2185416" y="821944"/>
            <a:ext cx="1664335" cy="231140"/>
          </a:xfrm>
          <a:custGeom>
            <a:avLst/>
            <a:gdLst/>
            <a:ahLst/>
            <a:cxnLst/>
            <a:rect l="l" t="t" r="r" b="b"/>
            <a:pathLst>
              <a:path w="1664335" h="231140">
                <a:moveTo>
                  <a:pt x="0" y="231140"/>
                </a:moveTo>
                <a:lnTo>
                  <a:pt x="1664208" y="231140"/>
                </a:lnTo>
                <a:lnTo>
                  <a:pt x="1664208" y="0"/>
                </a:lnTo>
                <a:lnTo>
                  <a:pt x="0" y="0"/>
                </a:lnTo>
                <a:lnTo>
                  <a:pt x="0" y="231140"/>
                </a:lnTo>
                <a:close/>
              </a:path>
            </a:pathLst>
          </a:custGeom>
          <a:solidFill>
            <a:srgbClr val="FFFFFF"/>
          </a:solidFill>
        </p:spPr>
        <p:txBody>
          <a:bodyPr wrap="square" lIns="0" tIns="0" rIns="0" bIns="0" rtlCol="0"/>
          <a:lstStyle/>
          <a:p>
            <a:endParaRPr/>
          </a:p>
        </p:txBody>
      </p:sp>
      <p:sp>
        <p:nvSpPr>
          <p:cNvPr id="13" name="object 13"/>
          <p:cNvSpPr txBox="1"/>
          <p:nvPr/>
        </p:nvSpPr>
        <p:spPr>
          <a:xfrm>
            <a:off x="431800" y="1132538"/>
            <a:ext cx="4558030" cy="830997"/>
          </a:xfrm>
          <a:prstGeom prst="rect">
            <a:avLst/>
          </a:prstGeom>
        </p:spPr>
        <p:txBody>
          <a:bodyPr vert="horz" wrap="square" lIns="0" tIns="0" rIns="0" bIns="0" rtlCol="0">
            <a:spAutoFit/>
          </a:bodyPr>
          <a:lstStyle/>
          <a:p>
            <a:pPr marL="12700">
              <a:lnSpc>
                <a:spcPct val="100000"/>
              </a:lnSpc>
            </a:pPr>
            <a:r>
              <a:rPr sz="5400" b="1" spc="-150" dirty="0">
                <a:solidFill>
                  <a:srgbClr val="62BB46"/>
                </a:solidFill>
                <a:latin typeface="Tungsten Bold"/>
                <a:cs typeface="Tungsten Bold"/>
              </a:rPr>
              <a:t>INV</a:t>
            </a:r>
            <a:r>
              <a:rPr sz="5400" b="1" spc="-165" dirty="0">
                <a:solidFill>
                  <a:srgbClr val="62BB46"/>
                </a:solidFill>
                <a:latin typeface="Tungsten Bold"/>
                <a:cs typeface="Tungsten Bold"/>
              </a:rPr>
              <a:t>E</a:t>
            </a:r>
            <a:r>
              <a:rPr sz="5400" b="1" spc="-180" dirty="0">
                <a:solidFill>
                  <a:srgbClr val="62BB46"/>
                </a:solidFill>
                <a:latin typeface="Tungsten Bold"/>
                <a:cs typeface="Tungsten Bold"/>
              </a:rPr>
              <a:t>S</a:t>
            </a:r>
            <a:r>
              <a:rPr sz="5400" b="1" spc="-150" dirty="0">
                <a:solidFill>
                  <a:srgbClr val="62BB46"/>
                </a:solidFill>
                <a:latin typeface="Tungsten Bold"/>
                <a:cs typeface="Tungsten Bold"/>
              </a:rPr>
              <a:t>T IN </a:t>
            </a:r>
            <a:r>
              <a:rPr sz="5400" b="1" spc="-180" dirty="0">
                <a:solidFill>
                  <a:srgbClr val="62BB46"/>
                </a:solidFill>
                <a:latin typeface="Tungsten Bold"/>
                <a:cs typeface="Tungsten Bold"/>
              </a:rPr>
              <a:t>Y</a:t>
            </a:r>
            <a:r>
              <a:rPr sz="5400" b="1" spc="-150" dirty="0">
                <a:solidFill>
                  <a:srgbClr val="62BB46"/>
                </a:solidFill>
                <a:latin typeface="Tungsten Bold"/>
                <a:cs typeface="Tungsten Bold"/>
              </a:rPr>
              <a:t>OUR FUTURE</a:t>
            </a:r>
            <a:endParaRPr sz="5400" dirty="0">
              <a:latin typeface="Tungsten Bold"/>
              <a:cs typeface="Tungsten Bold"/>
            </a:endParaRPr>
          </a:p>
        </p:txBody>
      </p:sp>
      <p:sp>
        <p:nvSpPr>
          <p:cNvPr id="14" name="object 14"/>
          <p:cNvSpPr txBox="1"/>
          <p:nvPr/>
        </p:nvSpPr>
        <p:spPr>
          <a:xfrm>
            <a:off x="618236" y="8713341"/>
            <a:ext cx="1174750" cy="656590"/>
          </a:xfrm>
          <a:prstGeom prst="rect">
            <a:avLst/>
          </a:prstGeom>
        </p:spPr>
        <p:txBody>
          <a:bodyPr vert="horz" wrap="square" lIns="0" tIns="0" rIns="0" bIns="0" rtlCol="0">
            <a:spAutoFit/>
          </a:bodyPr>
          <a:lstStyle/>
          <a:p>
            <a:pPr marL="12700" marR="5080">
              <a:lnSpc>
                <a:spcPct val="101699"/>
              </a:lnSpc>
            </a:pPr>
            <a:r>
              <a:rPr sz="1100" b="1" dirty="0">
                <a:solidFill>
                  <a:srgbClr val="002C3E"/>
                </a:solidFill>
                <a:latin typeface="Orgon Slab"/>
                <a:cs typeface="Orgon Slab"/>
              </a:rPr>
              <a:t>International and Cultural Affairs</a:t>
            </a:r>
            <a:endParaRPr sz="1100">
              <a:latin typeface="Orgon Slab"/>
              <a:cs typeface="Orgon Slab"/>
            </a:endParaRPr>
          </a:p>
          <a:p>
            <a:pPr marL="12700" marR="19050">
              <a:lnSpc>
                <a:spcPts val="1070"/>
              </a:lnSpc>
              <a:spcBef>
                <a:spcPts val="430"/>
              </a:spcBef>
            </a:pPr>
            <a:r>
              <a:rPr sz="900" dirty="0">
                <a:solidFill>
                  <a:srgbClr val="002C3E"/>
                </a:solidFill>
                <a:latin typeface="Orgon Slab"/>
                <a:cs typeface="Orgon Slab"/>
                <a:hlinkClick r:id="rId3"/>
              </a:rPr>
              <a:t>iarecruit@mst.edu</a:t>
            </a:r>
            <a:r>
              <a:rPr sz="900" dirty="0">
                <a:solidFill>
                  <a:srgbClr val="002C3E"/>
                </a:solidFill>
                <a:latin typeface="Orgon Slab"/>
                <a:cs typeface="Orgon Slab"/>
              </a:rPr>
              <a:t> international.mst.edu</a:t>
            </a:r>
            <a:endParaRPr sz="900">
              <a:latin typeface="Orgon Slab"/>
              <a:cs typeface="Orgon Slab"/>
            </a:endParaRPr>
          </a:p>
        </p:txBody>
      </p:sp>
      <p:sp>
        <p:nvSpPr>
          <p:cNvPr id="15" name="object 15"/>
          <p:cNvSpPr/>
          <p:nvPr/>
        </p:nvSpPr>
        <p:spPr>
          <a:xfrm>
            <a:off x="516636" y="8757031"/>
            <a:ext cx="0" cy="718185"/>
          </a:xfrm>
          <a:custGeom>
            <a:avLst/>
            <a:gdLst/>
            <a:ahLst/>
            <a:cxnLst/>
            <a:rect l="l" t="t" r="r" b="b"/>
            <a:pathLst>
              <a:path h="718184">
                <a:moveTo>
                  <a:pt x="0" y="0"/>
                </a:moveTo>
                <a:lnTo>
                  <a:pt x="0" y="717651"/>
                </a:lnTo>
              </a:path>
            </a:pathLst>
          </a:custGeom>
          <a:ln w="12700">
            <a:solidFill>
              <a:srgbClr val="62BB46"/>
            </a:solidFill>
            <a:prstDash val="dash"/>
          </a:ln>
        </p:spPr>
        <p:txBody>
          <a:bodyPr wrap="square" lIns="0" tIns="0" rIns="0" bIns="0" rtlCol="0"/>
          <a:lstStyle/>
          <a:p>
            <a:endParaRPr/>
          </a:p>
        </p:txBody>
      </p:sp>
      <p:sp>
        <p:nvSpPr>
          <p:cNvPr id="16" name="object 16"/>
          <p:cNvSpPr/>
          <p:nvPr/>
        </p:nvSpPr>
        <p:spPr>
          <a:xfrm>
            <a:off x="491525" y="8732721"/>
            <a:ext cx="48260" cy="50165"/>
          </a:xfrm>
          <a:custGeom>
            <a:avLst/>
            <a:gdLst/>
            <a:ahLst/>
            <a:cxnLst/>
            <a:rect l="l" t="t" r="r" b="b"/>
            <a:pathLst>
              <a:path w="48259" h="50165">
                <a:moveTo>
                  <a:pt x="32267" y="0"/>
                </a:moveTo>
                <a:lnTo>
                  <a:pt x="15773" y="2162"/>
                </a:lnTo>
                <a:lnTo>
                  <a:pt x="4932" y="9541"/>
                </a:lnTo>
                <a:lnTo>
                  <a:pt x="0" y="20503"/>
                </a:lnTo>
                <a:lnTo>
                  <a:pt x="3131" y="35731"/>
                </a:lnTo>
                <a:lnTo>
                  <a:pt x="11841" y="45805"/>
                </a:lnTo>
                <a:lnTo>
                  <a:pt x="24252" y="49695"/>
                </a:lnTo>
                <a:lnTo>
                  <a:pt x="25110" y="49709"/>
                </a:lnTo>
                <a:lnTo>
                  <a:pt x="38611" y="45828"/>
                </a:lnTo>
                <a:lnTo>
                  <a:pt x="47804" y="35729"/>
                </a:lnTo>
                <a:lnTo>
                  <a:pt x="47092" y="17920"/>
                </a:lnTo>
                <a:lnTo>
                  <a:pt x="41443" y="6120"/>
                </a:lnTo>
                <a:lnTo>
                  <a:pt x="32267" y="0"/>
                </a:lnTo>
                <a:close/>
              </a:path>
            </a:pathLst>
          </a:custGeom>
          <a:solidFill>
            <a:srgbClr val="62BB46"/>
          </a:solidFill>
        </p:spPr>
        <p:txBody>
          <a:bodyPr wrap="square" lIns="0" tIns="0" rIns="0" bIns="0" rtlCol="0"/>
          <a:lstStyle/>
          <a:p>
            <a:endParaRPr/>
          </a:p>
        </p:txBody>
      </p:sp>
      <p:sp>
        <p:nvSpPr>
          <p:cNvPr id="17" name="object 17"/>
          <p:cNvSpPr/>
          <p:nvPr/>
        </p:nvSpPr>
        <p:spPr>
          <a:xfrm>
            <a:off x="488061" y="9474683"/>
            <a:ext cx="57150" cy="0"/>
          </a:xfrm>
          <a:custGeom>
            <a:avLst/>
            <a:gdLst/>
            <a:ahLst/>
            <a:cxnLst/>
            <a:rect l="l" t="t" r="r" b="b"/>
            <a:pathLst>
              <a:path w="57150">
                <a:moveTo>
                  <a:pt x="0" y="0"/>
                </a:moveTo>
                <a:lnTo>
                  <a:pt x="57150" y="0"/>
                </a:lnTo>
              </a:path>
            </a:pathLst>
          </a:custGeom>
          <a:ln w="12700">
            <a:solidFill>
              <a:srgbClr val="62BB46"/>
            </a:solidFill>
          </a:ln>
        </p:spPr>
        <p:txBody>
          <a:bodyPr wrap="square" lIns="0" tIns="0" rIns="0" bIns="0" rtlCol="0"/>
          <a:lstStyle/>
          <a:p>
            <a:endParaRPr/>
          </a:p>
        </p:txBody>
      </p:sp>
      <p:sp>
        <p:nvSpPr>
          <p:cNvPr id="18" name="object 18"/>
          <p:cNvSpPr txBox="1"/>
          <p:nvPr/>
        </p:nvSpPr>
        <p:spPr>
          <a:xfrm>
            <a:off x="2188476" y="8714459"/>
            <a:ext cx="1374140" cy="687368"/>
          </a:xfrm>
          <a:prstGeom prst="rect">
            <a:avLst/>
          </a:prstGeom>
        </p:spPr>
        <p:txBody>
          <a:bodyPr vert="horz" wrap="square" lIns="0" tIns="0" rIns="0" bIns="0" rtlCol="0">
            <a:spAutoFit/>
          </a:bodyPr>
          <a:lstStyle/>
          <a:p>
            <a:pPr marL="12700">
              <a:lnSpc>
                <a:spcPct val="100000"/>
              </a:lnSpc>
            </a:pPr>
            <a:r>
              <a:rPr sz="1100" b="1" dirty="0">
                <a:solidFill>
                  <a:srgbClr val="002C3E"/>
                </a:solidFill>
                <a:latin typeface="Orgon Slab"/>
                <a:cs typeface="Orgon Slab"/>
              </a:rPr>
              <a:t>Current S&amp;T Student</a:t>
            </a:r>
            <a:endParaRPr sz="1100" dirty="0">
              <a:latin typeface="Orgon Slab"/>
              <a:cs typeface="Orgon Slab"/>
            </a:endParaRPr>
          </a:p>
          <a:p>
            <a:pPr marL="12700">
              <a:lnSpc>
                <a:spcPct val="100000"/>
              </a:lnSpc>
              <a:spcBef>
                <a:spcPts val="385"/>
              </a:spcBef>
            </a:pPr>
            <a:r>
              <a:rPr lang="en-US" sz="900" dirty="0" smtClean="0">
                <a:solidFill>
                  <a:srgbClr val="002C3E"/>
                </a:solidFill>
                <a:latin typeface="Orgon Slab"/>
                <a:cs typeface="Orgon Slab"/>
              </a:rPr>
              <a:t>Questions can be asked in English or Chinese </a:t>
            </a:r>
            <a:endParaRPr lang="en-US" sz="900" dirty="0" smtClean="0">
              <a:solidFill>
                <a:srgbClr val="002C3E"/>
              </a:solidFill>
              <a:latin typeface="Orgon Slab"/>
              <a:cs typeface="Orgon Slab"/>
              <a:hlinkClick r:id="rId4"/>
            </a:endParaRPr>
          </a:p>
          <a:p>
            <a:pPr marL="12700">
              <a:lnSpc>
                <a:spcPct val="100000"/>
              </a:lnSpc>
              <a:spcBef>
                <a:spcPts val="385"/>
              </a:spcBef>
            </a:pPr>
            <a:r>
              <a:rPr sz="900" dirty="0" smtClean="0">
                <a:solidFill>
                  <a:srgbClr val="002C3E"/>
                </a:solidFill>
                <a:latin typeface="Orgon Slab"/>
                <a:cs typeface="Orgon Slab"/>
                <a:hlinkClick r:id="rId4"/>
              </a:rPr>
              <a:t>mstint@mst.edu</a:t>
            </a:r>
            <a:endParaRPr sz="900" dirty="0">
              <a:latin typeface="Orgon Slab"/>
              <a:cs typeface="Orgon Slab"/>
            </a:endParaRPr>
          </a:p>
        </p:txBody>
      </p:sp>
      <p:sp>
        <p:nvSpPr>
          <p:cNvPr id="19" name="object 19"/>
          <p:cNvSpPr txBox="1"/>
          <p:nvPr/>
        </p:nvSpPr>
        <p:spPr>
          <a:xfrm>
            <a:off x="3756658" y="8716390"/>
            <a:ext cx="1256617" cy="153888"/>
          </a:xfrm>
          <a:prstGeom prst="rect">
            <a:avLst/>
          </a:prstGeom>
        </p:spPr>
        <p:txBody>
          <a:bodyPr vert="horz" wrap="square" lIns="0" tIns="0" rIns="0" bIns="0" rtlCol="0">
            <a:spAutoFit/>
          </a:bodyPr>
          <a:lstStyle/>
          <a:p>
            <a:pPr marL="12700" marR="5080">
              <a:lnSpc>
                <a:spcPct val="100000"/>
              </a:lnSpc>
            </a:pPr>
            <a:r>
              <a:rPr lang="en-US" sz="1000" b="1" dirty="0" smtClean="0">
                <a:solidFill>
                  <a:srgbClr val="002C3E"/>
                </a:solidFill>
                <a:latin typeface="Orgon Slab"/>
                <a:cs typeface="Orgon Slab Light"/>
              </a:rPr>
              <a:t>Add S&amp;T on WeChat</a:t>
            </a:r>
            <a:endParaRPr sz="1000" dirty="0">
              <a:latin typeface="Orgon Slab"/>
              <a:cs typeface="Orgon Slab"/>
            </a:endParaRPr>
          </a:p>
        </p:txBody>
      </p:sp>
      <p:sp>
        <p:nvSpPr>
          <p:cNvPr id="20" name="object 20"/>
          <p:cNvSpPr/>
          <p:nvPr/>
        </p:nvSpPr>
        <p:spPr>
          <a:xfrm>
            <a:off x="2078735" y="8757031"/>
            <a:ext cx="0" cy="718185"/>
          </a:xfrm>
          <a:custGeom>
            <a:avLst/>
            <a:gdLst/>
            <a:ahLst/>
            <a:cxnLst/>
            <a:rect l="l" t="t" r="r" b="b"/>
            <a:pathLst>
              <a:path h="718184">
                <a:moveTo>
                  <a:pt x="0" y="0"/>
                </a:moveTo>
                <a:lnTo>
                  <a:pt x="0" y="717651"/>
                </a:lnTo>
              </a:path>
            </a:pathLst>
          </a:custGeom>
          <a:ln w="12700">
            <a:solidFill>
              <a:srgbClr val="62BB46"/>
            </a:solidFill>
            <a:prstDash val="dash"/>
          </a:ln>
        </p:spPr>
        <p:txBody>
          <a:bodyPr wrap="square" lIns="0" tIns="0" rIns="0" bIns="0" rtlCol="0"/>
          <a:lstStyle/>
          <a:p>
            <a:endParaRPr/>
          </a:p>
        </p:txBody>
      </p:sp>
      <p:sp>
        <p:nvSpPr>
          <p:cNvPr id="21" name="object 21"/>
          <p:cNvSpPr/>
          <p:nvPr/>
        </p:nvSpPr>
        <p:spPr>
          <a:xfrm>
            <a:off x="2053625" y="8732721"/>
            <a:ext cx="48260" cy="50165"/>
          </a:xfrm>
          <a:custGeom>
            <a:avLst/>
            <a:gdLst/>
            <a:ahLst/>
            <a:cxnLst/>
            <a:rect l="l" t="t" r="r" b="b"/>
            <a:pathLst>
              <a:path w="48260" h="50165">
                <a:moveTo>
                  <a:pt x="32267" y="0"/>
                </a:moveTo>
                <a:lnTo>
                  <a:pt x="15773" y="2162"/>
                </a:lnTo>
                <a:lnTo>
                  <a:pt x="4932" y="9541"/>
                </a:lnTo>
                <a:lnTo>
                  <a:pt x="0" y="20503"/>
                </a:lnTo>
                <a:lnTo>
                  <a:pt x="3131" y="35731"/>
                </a:lnTo>
                <a:lnTo>
                  <a:pt x="11841" y="45805"/>
                </a:lnTo>
                <a:lnTo>
                  <a:pt x="24252" y="49695"/>
                </a:lnTo>
                <a:lnTo>
                  <a:pt x="25110" y="49709"/>
                </a:lnTo>
                <a:lnTo>
                  <a:pt x="38611" y="45828"/>
                </a:lnTo>
                <a:lnTo>
                  <a:pt x="47804" y="35729"/>
                </a:lnTo>
                <a:lnTo>
                  <a:pt x="47092" y="17920"/>
                </a:lnTo>
                <a:lnTo>
                  <a:pt x="41443" y="6120"/>
                </a:lnTo>
                <a:lnTo>
                  <a:pt x="32267" y="0"/>
                </a:lnTo>
                <a:close/>
              </a:path>
            </a:pathLst>
          </a:custGeom>
          <a:solidFill>
            <a:srgbClr val="62BB46"/>
          </a:solidFill>
        </p:spPr>
        <p:txBody>
          <a:bodyPr wrap="square" lIns="0" tIns="0" rIns="0" bIns="0" rtlCol="0"/>
          <a:lstStyle/>
          <a:p>
            <a:endParaRPr/>
          </a:p>
        </p:txBody>
      </p:sp>
      <p:sp>
        <p:nvSpPr>
          <p:cNvPr id="22" name="object 22"/>
          <p:cNvSpPr/>
          <p:nvPr/>
        </p:nvSpPr>
        <p:spPr>
          <a:xfrm>
            <a:off x="2050160" y="9474683"/>
            <a:ext cx="57150" cy="0"/>
          </a:xfrm>
          <a:custGeom>
            <a:avLst/>
            <a:gdLst/>
            <a:ahLst/>
            <a:cxnLst/>
            <a:rect l="l" t="t" r="r" b="b"/>
            <a:pathLst>
              <a:path w="57150">
                <a:moveTo>
                  <a:pt x="0" y="0"/>
                </a:moveTo>
                <a:lnTo>
                  <a:pt x="57150" y="0"/>
                </a:lnTo>
              </a:path>
            </a:pathLst>
          </a:custGeom>
          <a:ln w="12700">
            <a:solidFill>
              <a:srgbClr val="62BB46"/>
            </a:solidFill>
          </a:ln>
        </p:spPr>
        <p:txBody>
          <a:bodyPr wrap="square" lIns="0" tIns="0" rIns="0" bIns="0" rtlCol="0"/>
          <a:lstStyle/>
          <a:p>
            <a:endParaRPr/>
          </a:p>
        </p:txBody>
      </p:sp>
      <p:sp>
        <p:nvSpPr>
          <p:cNvPr id="23" name="object 23"/>
          <p:cNvSpPr/>
          <p:nvPr/>
        </p:nvSpPr>
        <p:spPr>
          <a:xfrm>
            <a:off x="3653535" y="8757031"/>
            <a:ext cx="0" cy="718185"/>
          </a:xfrm>
          <a:custGeom>
            <a:avLst/>
            <a:gdLst/>
            <a:ahLst/>
            <a:cxnLst/>
            <a:rect l="l" t="t" r="r" b="b"/>
            <a:pathLst>
              <a:path h="718184">
                <a:moveTo>
                  <a:pt x="0" y="0"/>
                </a:moveTo>
                <a:lnTo>
                  <a:pt x="0" y="717651"/>
                </a:lnTo>
              </a:path>
            </a:pathLst>
          </a:custGeom>
          <a:ln w="12700">
            <a:solidFill>
              <a:srgbClr val="62BB46"/>
            </a:solidFill>
            <a:prstDash val="dash"/>
          </a:ln>
        </p:spPr>
        <p:txBody>
          <a:bodyPr wrap="square" lIns="0" tIns="0" rIns="0" bIns="0" rtlCol="0"/>
          <a:lstStyle/>
          <a:p>
            <a:endParaRPr/>
          </a:p>
        </p:txBody>
      </p:sp>
      <p:sp>
        <p:nvSpPr>
          <p:cNvPr id="24" name="object 24"/>
          <p:cNvSpPr/>
          <p:nvPr/>
        </p:nvSpPr>
        <p:spPr>
          <a:xfrm>
            <a:off x="3628425" y="8732721"/>
            <a:ext cx="48260" cy="50165"/>
          </a:xfrm>
          <a:custGeom>
            <a:avLst/>
            <a:gdLst/>
            <a:ahLst/>
            <a:cxnLst/>
            <a:rect l="l" t="t" r="r" b="b"/>
            <a:pathLst>
              <a:path w="48260" h="50165">
                <a:moveTo>
                  <a:pt x="32267" y="0"/>
                </a:moveTo>
                <a:lnTo>
                  <a:pt x="15773" y="2162"/>
                </a:lnTo>
                <a:lnTo>
                  <a:pt x="4932" y="9541"/>
                </a:lnTo>
                <a:lnTo>
                  <a:pt x="0" y="20503"/>
                </a:lnTo>
                <a:lnTo>
                  <a:pt x="3131" y="35731"/>
                </a:lnTo>
                <a:lnTo>
                  <a:pt x="11841" y="45805"/>
                </a:lnTo>
                <a:lnTo>
                  <a:pt x="24252" y="49695"/>
                </a:lnTo>
                <a:lnTo>
                  <a:pt x="25110" y="49709"/>
                </a:lnTo>
                <a:lnTo>
                  <a:pt x="38611" y="45828"/>
                </a:lnTo>
                <a:lnTo>
                  <a:pt x="47804" y="35729"/>
                </a:lnTo>
                <a:lnTo>
                  <a:pt x="47092" y="17920"/>
                </a:lnTo>
                <a:lnTo>
                  <a:pt x="41443" y="6120"/>
                </a:lnTo>
                <a:lnTo>
                  <a:pt x="32267" y="0"/>
                </a:lnTo>
                <a:close/>
              </a:path>
            </a:pathLst>
          </a:custGeom>
          <a:solidFill>
            <a:srgbClr val="62BB46"/>
          </a:solidFill>
        </p:spPr>
        <p:txBody>
          <a:bodyPr wrap="square" lIns="0" tIns="0" rIns="0" bIns="0" rtlCol="0"/>
          <a:lstStyle/>
          <a:p>
            <a:endParaRPr/>
          </a:p>
        </p:txBody>
      </p:sp>
      <p:sp>
        <p:nvSpPr>
          <p:cNvPr id="25" name="object 25"/>
          <p:cNvSpPr/>
          <p:nvPr/>
        </p:nvSpPr>
        <p:spPr>
          <a:xfrm>
            <a:off x="3624960" y="9474683"/>
            <a:ext cx="57150" cy="0"/>
          </a:xfrm>
          <a:custGeom>
            <a:avLst/>
            <a:gdLst/>
            <a:ahLst/>
            <a:cxnLst/>
            <a:rect l="l" t="t" r="r" b="b"/>
            <a:pathLst>
              <a:path w="57150">
                <a:moveTo>
                  <a:pt x="0" y="0"/>
                </a:moveTo>
                <a:lnTo>
                  <a:pt x="57150" y="0"/>
                </a:lnTo>
              </a:path>
            </a:pathLst>
          </a:custGeom>
          <a:ln w="12700">
            <a:solidFill>
              <a:srgbClr val="62BB46"/>
            </a:solidFill>
          </a:ln>
        </p:spPr>
        <p:txBody>
          <a:bodyPr wrap="square" lIns="0" tIns="0" rIns="0" bIns="0" rtlCol="0"/>
          <a:lstStyle/>
          <a:p>
            <a:endParaRPr/>
          </a:p>
        </p:txBody>
      </p:sp>
      <p:sp>
        <p:nvSpPr>
          <p:cNvPr id="26" name="TextBox 25"/>
          <p:cNvSpPr txBox="1"/>
          <p:nvPr/>
        </p:nvSpPr>
        <p:spPr>
          <a:xfrm>
            <a:off x="5000922" y="2689501"/>
            <a:ext cx="2619078" cy="892552"/>
          </a:xfrm>
          <a:prstGeom prst="rect">
            <a:avLst/>
          </a:prstGeom>
          <a:noFill/>
        </p:spPr>
        <p:txBody>
          <a:bodyPr wrap="square" rtlCol="0">
            <a:spAutoFit/>
          </a:bodyPr>
          <a:lstStyle/>
          <a:p>
            <a:pPr marL="153670"/>
            <a:r>
              <a:rPr lang="en-US" sz="1600" b="1" dirty="0">
                <a:solidFill>
                  <a:srgbClr val="F57F28"/>
                </a:solidFill>
                <a:latin typeface="Orgon Slab"/>
                <a:cs typeface="Orgon Slab"/>
              </a:rPr>
              <a:t>Application </a:t>
            </a:r>
            <a:r>
              <a:rPr lang="en-US" sz="1600" b="1" dirty="0" smtClean="0">
                <a:solidFill>
                  <a:srgbClr val="F57F28"/>
                </a:solidFill>
                <a:latin typeface="Orgon Slab"/>
                <a:cs typeface="Orgon Slab"/>
              </a:rPr>
              <a:t>Deadline</a:t>
            </a:r>
          </a:p>
          <a:p>
            <a:pPr marL="153670"/>
            <a:r>
              <a:rPr lang="en-US" sz="900" dirty="0">
                <a:solidFill>
                  <a:srgbClr val="FFFFFF"/>
                </a:solidFill>
                <a:latin typeface="Orgon Slab Light"/>
                <a:cs typeface="Orgon Slab Light"/>
              </a:rPr>
              <a:t>Recommended application dates: </a:t>
            </a:r>
          </a:p>
          <a:p>
            <a:pPr lvl="1"/>
            <a:r>
              <a:rPr lang="en-US" sz="900" dirty="0">
                <a:solidFill>
                  <a:srgbClr val="FFFFFF"/>
                </a:solidFill>
                <a:latin typeface="Orgon Slab Light"/>
                <a:cs typeface="Orgon Slab Light"/>
              </a:rPr>
              <a:t>Fall Semester (Aug-.Dec.): April 1 Spring Semester (Jan. – May): Oct. 1 Summer Semester (June – July): Feb. 1</a:t>
            </a:r>
          </a:p>
        </p:txBody>
      </p:sp>
      <p:sp>
        <p:nvSpPr>
          <p:cNvPr id="28" name="TextBox 27"/>
          <p:cNvSpPr txBox="1"/>
          <p:nvPr/>
        </p:nvSpPr>
        <p:spPr>
          <a:xfrm>
            <a:off x="5058072" y="4018091"/>
            <a:ext cx="2501314" cy="1308050"/>
          </a:xfrm>
          <a:prstGeom prst="rect">
            <a:avLst/>
          </a:prstGeom>
          <a:noFill/>
        </p:spPr>
        <p:txBody>
          <a:bodyPr wrap="square" rtlCol="0">
            <a:spAutoFit/>
          </a:bodyPr>
          <a:lstStyle/>
          <a:p>
            <a:pPr marL="153670"/>
            <a:r>
              <a:rPr lang="en-US" sz="1600" b="1" dirty="0" smtClean="0">
                <a:solidFill>
                  <a:srgbClr val="F57F28"/>
                </a:solidFill>
                <a:latin typeface="Orgon Slab"/>
                <a:cs typeface="Orgon Slab"/>
              </a:rPr>
              <a:t>English Requirements</a:t>
            </a:r>
          </a:p>
          <a:p>
            <a:pPr marL="153670"/>
            <a:r>
              <a:rPr lang="en-US" sz="900" dirty="0">
                <a:solidFill>
                  <a:srgbClr val="FFFFFF"/>
                </a:solidFill>
                <a:latin typeface="Orgon Slab Light"/>
                <a:cs typeface="Orgon Slab Light"/>
              </a:rPr>
              <a:t>Undergraduate students can meet S&amp;T’s English requirement by one of the following: </a:t>
            </a:r>
          </a:p>
          <a:p>
            <a:pPr lvl="1"/>
            <a:r>
              <a:rPr lang="en-US" sz="900" dirty="0">
                <a:solidFill>
                  <a:srgbClr val="FFFFFF"/>
                </a:solidFill>
                <a:latin typeface="Orgon Slab Light"/>
                <a:cs typeface="Orgon Slab Light"/>
              </a:rPr>
              <a:t>Minimum TOEFL score of 79</a:t>
            </a:r>
          </a:p>
          <a:p>
            <a:pPr lvl="1"/>
            <a:r>
              <a:rPr lang="en-US" sz="900" dirty="0">
                <a:solidFill>
                  <a:srgbClr val="FFFFFF"/>
                </a:solidFill>
                <a:latin typeface="Orgon Slab Light"/>
                <a:cs typeface="Orgon Slab Light"/>
              </a:rPr>
              <a:t>Minimum IELTS score of 6.0</a:t>
            </a:r>
          </a:p>
          <a:p>
            <a:pPr lvl="1"/>
            <a:r>
              <a:rPr lang="en-US" sz="900" dirty="0">
                <a:solidFill>
                  <a:srgbClr val="FFFFFF"/>
                </a:solidFill>
                <a:latin typeface="Orgon Slab Light"/>
                <a:cs typeface="Orgon Slab Light"/>
              </a:rPr>
              <a:t>Successful completion of S&amp;T’s Intensive English Program (IEP)</a:t>
            </a:r>
          </a:p>
        </p:txBody>
      </p:sp>
      <p:sp>
        <p:nvSpPr>
          <p:cNvPr id="29" name="TextBox 28"/>
          <p:cNvSpPr txBox="1"/>
          <p:nvPr/>
        </p:nvSpPr>
        <p:spPr>
          <a:xfrm>
            <a:off x="5127345" y="5746790"/>
            <a:ext cx="2492655" cy="3339376"/>
          </a:xfrm>
          <a:prstGeom prst="rect">
            <a:avLst/>
          </a:prstGeom>
          <a:noFill/>
        </p:spPr>
        <p:txBody>
          <a:bodyPr wrap="square" rtlCol="0">
            <a:spAutoFit/>
          </a:bodyPr>
          <a:lstStyle/>
          <a:p>
            <a:pPr marL="153670"/>
            <a:r>
              <a:rPr lang="en-US" sz="1600" b="1" dirty="0" smtClean="0">
                <a:solidFill>
                  <a:srgbClr val="F57F28"/>
                </a:solidFill>
                <a:latin typeface="Orgon Slab"/>
                <a:cs typeface="Orgon Slab"/>
              </a:rPr>
              <a:t>Applications Instructions</a:t>
            </a:r>
          </a:p>
          <a:p>
            <a:pPr marL="153670"/>
            <a:r>
              <a:rPr lang="en-US" sz="900" dirty="0">
                <a:solidFill>
                  <a:srgbClr val="FFFFFF"/>
                </a:solidFill>
                <a:latin typeface="Orgon Slab Light"/>
                <a:cs typeface="Orgon Slab Light"/>
              </a:rPr>
              <a:t>Students should submit online application at </a:t>
            </a:r>
            <a:r>
              <a:rPr lang="en-US" sz="900" b="1" dirty="0">
                <a:solidFill>
                  <a:srgbClr val="62BB46"/>
                </a:solidFill>
                <a:latin typeface="Orgon Slab Light"/>
                <a:cs typeface="Orgon Slab Light"/>
              </a:rPr>
              <a:t>apply.mst.edu</a:t>
            </a:r>
            <a:r>
              <a:rPr lang="en-US" sz="900" dirty="0">
                <a:solidFill>
                  <a:srgbClr val="FFFFFF"/>
                </a:solidFill>
                <a:latin typeface="Orgon Slab Light"/>
                <a:cs typeface="Orgon Slab Light"/>
              </a:rPr>
              <a:t>. Students should apply as  </a:t>
            </a:r>
            <a:r>
              <a:rPr lang="en-US" sz="900" b="1" dirty="0">
                <a:solidFill>
                  <a:srgbClr val="62BB46"/>
                </a:solidFill>
                <a:latin typeface="Orgon Slab Light"/>
                <a:cs typeface="Orgon Slab Light"/>
              </a:rPr>
              <a:t>transfer students</a:t>
            </a:r>
            <a:r>
              <a:rPr lang="en-US" sz="900" dirty="0">
                <a:solidFill>
                  <a:srgbClr val="FFFFFF"/>
                </a:solidFill>
                <a:latin typeface="Orgon Slab Light"/>
                <a:cs typeface="Orgon Slab Light"/>
              </a:rPr>
              <a:t>. For area of study select </a:t>
            </a:r>
            <a:r>
              <a:rPr lang="en-US" sz="900" b="1" dirty="0">
                <a:solidFill>
                  <a:srgbClr val="62BB46"/>
                </a:solidFill>
                <a:latin typeface="Orgon Slab Light"/>
                <a:cs typeface="Orgon Slab Light"/>
              </a:rPr>
              <a:t>Geology and Geophysics </a:t>
            </a:r>
            <a:r>
              <a:rPr lang="en-US" sz="900" dirty="0">
                <a:solidFill>
                  <a:srgbClr val="FFFFFF"/>
                </a:solidFill>
                <a:latin typeface="Orgon Slab Light"/>
                <a:cs typeface="Orgon Slab Light"/>
              </a:rPr>
              <a:t>or </a:t>
            </a:r>
            <a:r>
              <a:rPr lang="en-US" sz="900" b="1" dirty="0">
                <a:solidFill>
                  <a:srgbClr val="62BB46"/>
                </a:solidFill>
                <a:latin typeface="Orgon Slab Light"/>
                <a:cs typeface="Orgon Slab Light"/>
              </a:rPr>
              <a:t>Petroleum Engineering</a:t>
            </a:r>
            <a:r>
              <a:rPr lang="en-US" sz="900" dirty="0">
                <a:solidFill>
                  <a:srgbClr val="FFFFFF"/>
                </a:solidFill>
                <a:latin typeface="Orgon Slab Light"/>
                <a:cs typeface="Orgon Slab Light"/>
              </a:rPr>
              <a:t>. </a:t>
            </a:r>
          </a:p>
          <a:p>
            <a:pPr marL="153670"/>
            <a:endParaRPr lang="en-US" sz="900" dirty="0">
              <a:solidFill>
                <a:srgbClr val="FFFFFF"/>
              </a:solidFill>
              <a:latin typeface="Orgon Slab Light"/>
              <a:cs typeface="Orgon Slab Light"/>
            </a:endParaRPr>
          </a:p>
          <a:p>
            <a:pPr marL="153670"/>
            <a:r>
              <a:rPr lang="en-US" sz="900" dirty="0">
                <a:solidFill>
                  <a:srgbClr val="FFFFFF"/>
                </a:solidFill>
                <a:latin typeface="Orgon Slab Light"/>
                <a:cs typeface="Orgon Slab Light"/>
              </a:rPr>
              <a:t>Be sure to submit </a:t>
            </a:r>
            <a:r>
              <a:rPr lang="en-US" sz="900" dirty="0" smtClean="0">
                <a:solidFill>
                  <a:srgbClr val="FFFFFF"/>
                </a:solidFill>
                <a:latin typeface="Orgon Slab Light"/>
                <a:cs typeface="Orgon Slab Light"/>
              </a:rPr>
              <a:t>your application </a:t>
            </a:r>
            <a:r>
              <a:rPr lang="en-US" sz="900" dirty="0">
                <a:solidFill>
                  <a:srgbClr val="FFFFFF"/>
                </a:solidFill>
                <a:latin typeface="Orgon Slab Light"/>
                <a:cs typeface="Orgon Slab Light"/>
              </a:rPr>
              <a:t>and </a:t>
            </a:r>
            <a:r>
              <a:rPr lang="en-US" sz="900" dirty="0" smtClean="0">
                <a:solidFill>
                  <a:srgbClr val="FFFFFF"/>
                </a:solidFill>
                <a:latin typeface="Orgon Slab Light"/>
                <a:cs typeface="Orgon Slab Light"/>
              </a:rPr>
              <a:t>pay the </a:t>
            </a:r>
            <a:r>
              <a:rPr lang="en-US" sz="900" dirty="0">
                <a:solidFill>
                  <a:srgbClr val="FFFFFF"/>
                </a:solidFill>
                <a:latin typeface="Orgon Slab Light"/>
                <a:cs typeface="Orgon Slab Light"/>
              </a:rPr>
              <a:t>$50 application fee. All application material must be submitted in order for </a:t>
            </a:r>
            <a:r>
              <a:rPr lang="en-US" sz="900" dirty="0" smtClean="0">
                <a:solidFill>
                  <a:srgbClr val="FFFFFF"/>
                </a:solidFill>
                <a:latin typeface="Orgon Slab Light"/>
                <a:cs typeface="Orgon Slab Light"/>
              </a:rPr>
              <a:t>your application </a:t>
            </a:r>
            <a:r>
              <a:rPr lang="en-US" sz="900" dirty="0">
                <a:solidFill>
                  <a:srgbClr val="FFFFFF"/>
                </a:solidFill>
                <a:latin typeface="Orgon Slab Light"/>
                <a:cs typeface="Orgon Slab Light"/>
              </a:rPr>
              <a:t>to be reviewed. </a:t>
            </a:r>
          </a:p>
          <a:p>
            <a:pPr marL="153670"/>
            <a:endParaRPr lang="en-US" sz="900" dirty="0">
              <a:solidFill>
                <a:srgbClr val="FFFFFF"/>
              </a:solidFill>
              <a:latin typeface="Orgon Slab Light"/>
              <a:cs typeface="Orgon Slab Light"/>
            </a:endParaRPr>
          </a:p>
          <a:p>
            <a:pPr marL="153670"/>
            <a:r>
              <a:rPr lang="en-US" sz="900" dirty="0">
                <a:solidFill>
                  <a:srgbClr val="FFFFFF"/>
                </a:solidFill>
                <a:latin typeface="Orgon Slab Light"/>
                <a:cs typeface="Orgon Slab Light"/>
              </a:rPr>
              <a:t>Official transcripts must be mailed from China University of Petroleum </a:t>
            </a:r>
            <a:r>
              <a:rPr lang="en-US" sz="900" dirty="0" smtClean="0">
                <a:solidFill>
                  <a:srgbClr val="FFFFFF"/>
                </a:solidFill>
                <a:latin typeface="Orgon Slab Light"/>
                <a:cs typeface="Orgon Slab Light"/>
              </a:rPr>
              <a:t>–Beijing to </a:t>
            </a:r>
            <a:r>
              <a:rPr lang="en-US" sz="900" dirty="0">
                <a:solidFill>
                  <a:srgbClr val="FFFFFF"/>
                </a:solidFill>
                <a:latin typeface="Orgon Slab Light"/>
                <a:cs typeface="Orgon Slab Light"/>
              </a:rPr>
              <a:t>the Admission’s Office at S&amp;T:</a:t>
            </a:r>
          </a:p>
          <a:p>
            <a:pPr lvl="1"/>
            <a:r>
              <a:rPr lang="en-US" sz="900" dirty="0">
                <a:solidFill>
                  <a:srgbClr val="FFFFFF"/>
                </a:solidFill>
                <a:latin typeface="Orgon Slab Light"/>
                <a:cs typeface="Orgon Slab Light"/>
              </a:rPr>
              <a:t>Office of Admissions</a:t>
            </a:r>
          </a:p>
          <a:p>
            <a:pPr lvl="1"/>
            <a:r>
              <a:rPr lang="en-US" sz="900" dirty="0">
                <a:solidFill>
                  <a:srgbClr val="FFFFFF"/>
                </a:solidFill>
                <a:latin typeface="Orgon Slab Light"/>
                <a:cs typeface="Orgon Slab Light"/>
              </a:rPr>
              <a:t>106 Parker Hall </a:t>
            </a:r>
          </a:p>
          <a:p>
            <a:pPr lvl="1"/>
            <a:r>
              <a:rPr lang="en-US" sz="900" dirty="0">
                <a:solidFill>
                  <a:srgbClr val="FFFFFF"/>
                </a:solidFill>
                <a:latin typeface="Orgon Slab Light"/>
                <a:cs typeface="Orgon Slab Light"/>
              </a:rPr>
              <a:t>300 W. 13th Street </a:t>
            </a:r>
          </a:p>
          <a:p>
            <a:pPr lvl="1"/>
            <a:r>
              <a:rPr lang="en-US" sz="900" dirty="0">
                <a:solidFill>
                  <a:srgbClr val="FFFFFF"/>
                </a:solidFill>
                <a:latin typeface="Orgon Slab Light"/>
                <a:cs typeface="Orgon Slab Light"/>
              </a:rPr>
              <a:t>Rolla, MO 65409 USA</a:t>
            </a:r>
          </a:p>
          <a:p>
            <a:endParaRPr lang="en-US" sz="800" dirty="0" smtClean="0">
              <a:solidFill>
                <a:srgbClr val="FFFFFF"/>
              </a:solidFill>
              <a:latin typeface="Orgon Slab Light"/>
              <a:cs typeface="Orgon Slab Light"/>
            </a:endParaRPr>
          </a:p>
        </p:txBody>
      </p:sp>
      <p:sp>
        <p:nvSpPr>
          <p:cNvPr id="35" name="Rectangle 34"/>
          <p:cNvSpPr/>
          <p:nvPr/>
        </p:nvSpPr>
        <p:spPr>
          <a:xfrm>
            <a:off x="373491" y="1828799"/>
            <a:ext cx="4627431" cy="26235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1257" y="8886111"/>
            <a:ext cx="564086" cy="565900"/>
          </a:xfrm>
          <a:prstGeom prst="rect">
            <a:avLst/>
          </a:prstGeom>
        </p:spPr>
      </p:pic>
      <p:sp>
        <p:nvSpPr>
          <p:cNvPr id="36" name="object 10"/>
          <p:cNvSpPr/>
          <p:nvPr/>
        </p:nvSpPr>
        <p:spPr>
          <a:xfrm>
            <a:off x="2350007" y="381000"/>
            <a:ext cx="2628392" cy="462279"/>
          </a:xfrm>
          <a:prstGeom prst="rect">
            <a:avLst/>
          </a:prstGeom>
          <a:blipFill>
            <a:blip r:embed="rId6" cstate="print"/>
            <a:stretch>
              <a:fillRect/>
            </a:stretch>
          </a:blipFill>
        </p:spPr>
        <p:txBody>
          <a:bodyPr wrap="square" lIns="0" tIns="0" rIns="0" bIns="0" rtlCol="0"/>
          <a:lstStyle/>
          <a:p>
            <a:endParaRPr/>
          </a:p>
        </p:txBody>
      </p:sp>
      <p:sp>
        <p:nvSpPr>
          <p:cNvPr id="37" name="object 12"/>
          <p:cNvSpPr txBox="1"/>
          <p:nvPr/>
        </p:nvSpPr>
        <p:spPr>
          <a:xfrm>
            <a:off x="431800" y="609600"/>
            <a:ext cx="3372485" cy="304800"/>
          </a:xfrm>
          <a:prstGeom prst="rect">
            <a:avLst/>
          </a:prstGeom>
          <a:solidFill>
            <a:schemeClr val="bg1"/>
          </a:solidFill>
        </p:spPr>
        <p:txBody>
          <a:bodyPr vert="horz" wrap="square" lIns="0" tIns="0" rIns="0" bIns="0" rtlCol="0">
            <a:spAutoFit/>
          </a:bodyPr>
          <a:lstStyle/>
          <a:p>
            <a:pPr marL="12700">
              <a:lnSpc>
                <a:spcPct val="100000"/>
              </a:lnSpc>
            </a:pPr>
            <a:r>
              <a:rPr sz="2200" b="0" dirty="0">
                <a:solidFill>
                  <a:srgbClr val="002C3E"/>
                </a:solidFill>
                <a:latin typeface="Tungsten Light"/>
                <a:cs typeface="Tungsten Light"/>
              </a:rPr>
              <a:t>Mi</a:t>
            </a:r>
            <a:r>
              <a:rPr sz="2200" b="0" spc="-5" dirty="0">
                <a:solidFill>
                  <a:srgbClr val="002C3E"/>
                </a:solidFill>
                <a:latin typeface="Tungsten Light"/>
                <a:cs typeface="Tungsten Light"/>
              </a:rPr>
              <a:t>s</a:t>
            </a:r>
            <a:r>
              <a:rPr sz="2200" b="0" dirty="0">
                <a:solidFill>
                  <a:srgbClr val="002C3E"/>
                </a:solidFill>
                <a:latin typeface="Tungsten Light"/>
                <a:cs typeface="Tungsten Light"/>
              </a:rPr>
              <a:t>souri Uni</a:t>
            </a:r>
            <a:r>
              <a:rPr sz="2200" b="0" spc="-20" dirty="0">
                <a:solidFill>
                  <a:srgbClr val="002C3E"/>
                </a:solidFill>
                <a:latin typeface="Tungsten Light"/>
                <a:cs typeface="Tungsten Light"/>
              </a:rPr>
              <a:t>v</a:t>
            </a:r>
            <a:r>
              <a:rPr sz="2200" b="0" dirty="0">
                <a:solidFill>
                  <a:srgbClr val="002C3E"/>
                </a:solidFill>
                <a:latin typeface="Tungsten Light"/>
                <a:cs typeface="Tungsten Light"/>
              </a:rPr>
              <a:t>e</a:t>
            </a:r>
            <a:r>
              <a:rPr sz="2200" b="0" spc="-25" dirty="0">
                <a:solidFill>
                  <a:srgbClr val="002C3E"/>
                </a:solidFill>
                <a:latin typeface="Tungsten Light"/>
                <a:cs typeface="Tungsten Light"/>
              </a:rPr>
              <a:t>r</a:t>
            </a:r>
            <a:r>
              <a:rPr sz="2200" b="0" dirty="0">
                <a:solidFill>
                  <a:srgbClr val="002C3E"/>
                </a:solidFill>
                <a:latin typeface="Tungsten Light"/>
                <a:cs typeface="Tungsten Light"/>
              </a:rPr>
              <a:t>si</a:t>
            </a:r>
            <a:r>
              <a:rPr sz="2200" b="0" spc="-5" dirty="0">
                <a:solidFill>
                  <a:srgbClr val="002C3E"/>
                </a:solidFill>
                <a:latin typeface="Tungsten Light"/>
                <a:cs typeface="Tungsten Light"/>
              </a:rPr>
              <a:t>t</a:t>
            </a:r>
            <a:r>
              <a:rPr sz="2200" b="0" dirty="0">
                <a:solidFill>
                  <a:srgbClr val="002C3E"/>
                </a:solidFill>
                <a:latin typeface="Tungsten Light"/>
                <a:cs typeface="Tungsten Light"/>
              </a:rPr>
              <a:t>y </a:t>
            </a:r>
            <a:r>
              <a:rPr sz="2200" b="0" spc="-15" dirty="0">
                <a:solidFill>
                  <a:srgbClr val="002C3E"/>
                </a:solidFill>
                <a:latin typeface="Tungsten Light"/>
                <a:cs typeface="Tungsten Light"/>
              </a:rPr>
              <a:t>o</a:t>
            </a:r>
            <a:r>
              <a:rPr sz="2200" b="0" dirty="0">
                <a:solidFill>
                  <a:srgbClr val="002C3E"/>
                </a:solidFill>
                <a:latin typeface="Tungsten Light"/>
                <a:cs typeface="Tungsten Light"/>
              </a:rPr>
              <a:t>f Science and </a:t>
            </a:r>
            <a:r>
              <a:rPr sz="2200" b="0" spc="-90" dirty="0">
                <a:solidFill>
                  <a:srgbClr val="002C3E"/>
                </a:solidFill>
                <a:latin typeface="Tungsten Light"/>
                <a:cs typeface="Tungsten Light"/>
              </a:rPr>
              <a:t>T</a:t>
            </a:r>
            <a:r>
              <a:rPr sz="2200" b="0" dirty="0">
                <a:solidFill>
                  <a:srgbClr val="002C3E"/>
                </a:solidFill>
                <a:latin typeface="Tungsten Light"/>
                <a:cs typeface="Tungsten Light"/>
              </a:rPr>
              <a:t>echnology</a:t>
            </a:r>
            <a:endParaRPr sz="2200" dirty="0">
              <a:latin typeface="Tungsten Light"/>
              <a:cs typeface="Tungsten Light"/>
            </a:endParaRPr>
          </a:p>
        </p:txBody>
      </p:sp>
      <p:sp>
        <p:nvSpPr>
          <p:cNvPr id="38" name="TextBox 37"/>
          <p:cNvSpPr txBox="1"/>
          <p:nvPr/>
        </p:nvSpPr>
        <p:spPr>
          <a:xfrm>
            <a:off x="373491" y="954283"/>
            <a:ext cx="4538007" cy="246221"/>
          </a:xfrm>
          <a:prstGeom prst="rect">
            <a:avLst/>
          </a:prstGeom>
          <a:noFill/>
        </p:spPr>
        <p:txBody>
          <a:bodyPr wrap="square" rtlCol="0">
            <a:spAutoFit/>
          </a:bodyPr>
          <a:lstStyle/>
          <a:p>
            <a:r>
              <a:rPr lang="en-US" sz="1000" dirty="0" smtClean="0">
                <a:latin typeface="Orgon Slab Light" panose="02000503000000020004" pitchFamily="50" charset="0"/>
              </a:rPr>
              <a:t>Undergraduate Transfer Program – Geology and Geophysics and Petroleum </a:t>
            </a:r>
            <a:endParaRPr lang="en-US" sz="1000" dirty="0">
              <a:latin typeface="Orgon Slab Light" panose="02000503000000020004" pitchFamily="50" charset="0"/>
            </a:endParaRPr>
          </a:p>
        </p:txBody>
      </p:sp>
      <p:pic>
        <p:nvPicPr>
          <p:cNvPr id="39" name="Picture 38"/>
          <p:cNvPicPr>
            <a:picLocks noChangeAspect="1"/>
          </p:cNvPicPr>
          <p:nvPr/>
        </p:nvPicPr>
        <p:blipFill rotWithShape="1">
          <a:blip r:embed="rId7" cstate="print">
            <a:extLst>
              <a:ext uri="{28A0092B-C50C-407E-A947-70E740481C1C}">
                <a14:useLocalDpi xmlns:a14="http://schemas.microsoft.com/office/drawing/2010/main" val="0"/>
              </a:ext>
            </a:extLst>
          </a:blip>
          <a:srcRect r="8904"/>
          <a:stretch/>
        </p:blipFill>
        <p:spPr>
          <a:xfrm>
            <a:off x="2502424" y="4512351"/>
            <a:ext cx="2338953" cy="1711455"/>
          </a:xfrm>
          <a:prstGeom prst="rect">
            <a:avLst/>
          </a:prstGeom>
        </p:spPr>
      </p:pic>
      <p:pic>
        <p:nvPicPr>
          <p:cNvPr id="40" name="Picture 39"/>
          <p:cNvPicPr>
            <a:picLocks noChangeAspect="1"/>
          </p:cNvPicPr>
          <p:nvPr/>
        </p:nvPicPr>
        <p:blipFill rotWithShape="1">
          <a:blip r:embed="rId8" cstate="print">
            <a:extLst>
              <a:ext uri="{28A0092B-C50C-407E-A947-70E740481C1C}">
                <a14:useLocalDpi xmlns:a14="http://schemas.microsoft.com/office/drawing/2010/main" val="0"/>
              </a:ext>
            </a:extLst>
          </a:blip>
          <a:srcRect t="7510" b="7500"/>
          <a:stretch/>
        </p:blipFill>
        <p:spPr>
          <a:xfrm>
            <a:off x="471465" y="4536558"/>
            <a:ext cx="1921587" cy="1715295"/>
          </a:xfrm>
          <a:prstGeom prst="rect">
            <a:avLst/>
          </a:prstGeom>
        </p:spPr>
      </p:pic>
      <p:pic>
        <p:nvPicPr>
          <p:cNvPr id="41" name="Picture 40"/>
          <p:cNvPicPr>
            <a:picLocks noChangeAspect="1"/>
          </p:cNvPicPr>
          <p:nvPr/>
        </p:nvPicPr>
        <p:blipFill rotWithShape="1">
          <a:blip r:embed="rId9" cstate="print">
            <a:extLst>
              <a:ext uri="{28A0092B-C50C-407E-A947-70E740481C1C}">
                <a14:useLocalDpi xmlns:a14="http://schemas.microsoft.com/office/drawing/2010/main" val="0"/>
              </a:ext>
            </a:extLst>
          </a:blip>
          <a:srcRect b="13900"/>
          <a:stretch/>
        </p:blipFill>
        <p:spPr>
          <a:xfrm>
            <a:off x="471465" y="1923717"/>
            <a:ext cx="4348208" cy="249588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228600" y="228600"/>
            <a:ext cx="2369438" cy="9479518"/>
          </a:xfrm>
          <a:prstGeom prst="rect">
            <a:avLst/>
          </a:prstGeom>
          <a:solidFill>
            <a:srgbClr val="62BB46"/>
          </a:solidFill>
        </p:spPr>
        <p:txBody>
          <a:bodyPr vert="horz" wrap="square" lIns="0" tIns="0" rIns="0" bIns="0" rtlCol="0">
            <a:spAutoFit/>
          </a:bodyPr>
          <a:lstStyle/>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lang="en-US" sz="800" dirty="0" smtClean="0">
              <a:latin typeface="Orgon Slab Light"/>
              <a:cs typeface="Orgon Slab Light"/>
            </a:endParaRPr>
          </a:p>
          <a:p>
            <a:pPr marL="167005" marR="569595">
              <a:lnSpc>
                <a:spcPct val="100000"/>
              </a:lnSpc>
            </a:pPr>
            <a:endParaRPr lang="en-US" sz="800" dirty="0">
              <a:latin typeface="Orgon Slab Light"/>
              <a:cs typeface="Orgon Slab Light"/>
            </a:endParaRPr>
          </a:p>
          <a:p>
            <a:pPr marL="167005" marR="569595">
              <a:lnSpc>
                <a:spcPct val="100000"/>
              </a:lnSpc>
            </a:pPr>
            <a:endParaRPr sz="800" dirty="0">
              <a:latin typeface="Orgon Slab Light"/>
              <a:cs typeface="Orgon Slab Light"/>
            </a:endParaRPr>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054100">
              <a:lnSpc>
                <a:spcPct val="100000"/>
              </a:lnSpc>
            </a:pPr>
            <a:r>
              <a:rPr spc="-80" dirty="0"/>
              <a:t>MISSOURI S</a:t>
            </a:r>
            <a:r>
              <a:rPr spc="-200" dirty="0"/>
              <a:t>&amp;</a:t>
            </a:r>
            <a:r>
              <a:rPr spc="-80" dirty="0"/>
              <a:t>T </a:t>
            </a:r>
            <a:r>
              <a:rPr spc="-140" dirty="0"/>
              <a:t>F</a:t>
            </a:r>
            <a:r>
              <a:rPr spc="-95" dirty="0"/>
              <a:t>ACT</a:t>
            </a:r>
            <a:r>
              <a:rPr spc="-80" dirty="0"/>
              <a:t>S AND </a:t>
            </a:r>
            <a:r>
              <a:rPr spc="-95" dirty="0"/>
              <a:t>S</a:t>
            </a:r>
            <a:r>
              <a:rPr spc="-200" dirty="0"/>
              <a:t>TA</a:t>
            </a:r>
            <a:r>
              <a:rPr spc="-95" dirty="0"/>
              <a:t>T</a:t>
            </a:r>
            <a:r>
              <a:rPr spc="-80" dirty="0"/>
              <a:t>S</a:t>
            </a:r>
          </a:p>
        </p:txBody>
      </p:sp>
      <p:sp>
        <p:nvSpPr>
          <p:cNvPr id="5" name="object 5"/>
          <p:cNvSpPr txBox="1"/>
          <p:nvPr/>
        </p:nvSpPr>
        <p:spPr>
          <a:xfrm>
            <a:off x="2710179" y="1021437"/>
            <a:ext cx="1247775" cy="501650"/>
          </a:xfrm>
          <a:prstGeom prst="rect">
            <a:avLst/>
          </a:prstGeom>
        </p:spPr>
        <p:txBody>
          <a:bodyPr vert="horz" wrap="square" lIns="0" tIns="0" rIns="0" bIns="0" rtlCol="0">
            <a:spAutoFit/>
          </a:bodyPr>
          <a:lstStyle/>
          <a:p>
            <a:pPr marL="13335">
              <a:lnSpc>
                <a:spcPct val="100000"/>
              </a:lnSpc>
            </a:pPr>
            <a:r>
              <a:rPr sz="1100" b="1" spc="5" dirty="0">
                <a:solidFill>
                  <a:srgbClr val="002C3E"/>
                </a:solidFill>
                <a:latin typeface="Orgon Slab"/>
                <a:cs typeface="Orgon Slab"/>
              </a:rPr>
              <a:t>C</a:t>
            </a:r>
            <a:r>
              <a:rPr sz="1100" b="1" spc="10" dirty="0">
                <a:solidFill>
                  <a:srgbClr val="002C3E"/>
                </a:solidFill>
                <a:latin typeface="Orgon Slab"/>
                <a:cs typeface="Orgon Slab"/>
              </a:rPr>
              <a:t>AMPUS</a:t>
            </a:r>
            <a:endParaRPr sz="1100" dirty="0">
              <a:latin typeface="Orgon Slab"/>
              <a:cs typeface="Orgon Slab"/>
            </a:endParaRPr>
          </a:p>
          <a:p>
            <a:pPr marL="127000" indent="-114300">
              <a:lnSpc>
                <a:spcPct val="100000"/>
              </a:lnSpc>
              <a:spcBef>
                <a:spcPts val="165"/>
              </a:spcBef>
              <a:buChar char="•"/>
              <a:tabLst>
                <a:tab pos="127000" algn="l"/>
              </a:tabLst>
            </a:pPr>
            <a:r>
              <a:rPr sz="750" b="0" dirty="0">
                <a:solidFill>
                  <a:srgbClr val="231F20"/>
                </a:solidFill>
                <a:latin typeface="Orgon Slab Light"/>
                <a:cs typeface="Orgon Slab Light"/>
              </a:rPr>
              <a:t>284-a</a:t>
            </a:r>
            <a:r>
              <a:rPr sz="750" b="0" spc="-5" dirty="0">
                <a:solidFill>
                  <a:srgbClr val="231F20"/>
                </a:solidFill>
                <a:latin typeface="Orgon Slab Light"/>
                <a:cs typeface="Orgon Slab Light"/>
              </a:rPr>
              <a:t>c</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e </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ampus</a:t>
            </a:r>
            <a:endParaRPr sz="750" dirty="0">
              <a:latin typeface="Orgon Slab Light"/>
              <a:cs typeface="Orgon Slab Light"/>
            </a:endParaRPr>
          </a:p>
          <a:p>
            <a:pPr marL="127000" marR="5080">
              <a:lnSpc>
                <a:spcPct val="100000"/>
              </a:lnSpc>
            </a:pPr>
            <a:r>
              <a:rPr sz="750" b="0" dirty="0">
                <a:solidFill>
                  <a:srgbClr val="231F20"/>
                </a:solidFill>
                <a:latin typeface="Orgon Slab Light"/>
                <a:cs typeface="Orgon Slab Light"/>
              </a:rPr>
              <a:t>lo</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ated in </a:t>
            </a:r>
            <a:r>
              <a:rPr sz="750" b="0" spc="-5" dirty="0">
                <a:solidFill>
                  <a:srgbClr val="231F20"/>
                </a:solidFill>
                <a:latin typeface="Orgon Slab Light"/>
                <a:cs typeface="Orgon Slab Light"/>
              </a:rPr>
              <a:t>R</a:t>
            </a:r>
            <a:r>
              <a:rPr sz="750" b="0" dirty="0">
                <a:solidFill>
                  <a:srgbClr val="231F20"/>
                </a:solidFill>
                <a:latin typeface="Orgon Slab Light"/>
                <a:cs typeface="Orgon Slab Light"/>
              </a:rPr>
              <a:t>oll</a:t>
            </a:r>
            <a:r>
              <a:rPr sz="750" b="0" spc="5" dirty="0">
                <a:solidFill>
                  <a:srgbClr val="231F20"/>
                </a:solidFill>
                <a:latin typeface="Orgon Slab Light"/>
                <a:cs typeface="Orgon Slab Light"/>
              </a:rPr>
              <a:t>a</a:t>
            </a:r>
            <a:r>
              <a:rPr sz="750" b="0" dirty="0">
                <a:solidFill>
                  <a:srgbClr val="231F20"/>
                </a:solidFill>
                <a:latin typeface="Orgon Slab Light"/>
                <a:cs typeface="Orgon Slab Light"/>
              </a:rPr>
              <a:t>, Missouri, in the h</a:t>
            </a:r>
            <a:r>
              <a:rPr sz="750" b="0" spc="-10" dirty="0">
                <a:solidFill>
                  <a:srgbClr val="231F20"/>
                </a:solidFill>
                <a:latin typeface="Orgon Slab Light"/>
                <a:cs typeface="Orgon Slab Light"/>
              </a:rPr>
              <a:t>e</a:t>
            </a:r>
            <a:r>
              <a:rPr sz="750" b="0" dirty="0">
                <a:solidFill>
                  <a:srgbClr val="231F20"/>
                </a:solidFill>
                <a:latin typeface="Orgon Slab Light"/>
                <a:cs typeface="Orgon Slab Light"/>
              </a:rPr>
              <a:t>artland of the</a:t>
            </a:r>
            <a:endParaRPr sz="750" dirty="0">
              <a:latin typeface="Orgon Slab Light"/>
              <a:cs typeface="Orgon Slab Light"/>
            </a:endParaRPr>
          </a:p>
        </p:txBody>
      </p:sp>
      <p:sp>
        <p:nvSpPr>
          <p:cNvPr id="6" name="object 6"/>
          <p:cNvSpPr txBox="1"/>
          <p:nvPr/>
        </p:nvSpPr>
        <p:spPr>
          <a:xfrm>
            <a:off x="2710179" y="1528991"/>
            <a:ext cx="1414145" cy="721995"/>
          </a:xfrm>
          <a:prstGeom prst="rect">
            <a:avLst/>
          </a:prstGeom>
        </p:spPr>
        <p:txBody>
          <a:bodyPr vert="horz" wrap="square" lIns="0" tIns="0" rIns="0" bIns="0" rtlCol="0">
            <a:spAutoFit/>
          </a:bodyPr>
          <a:lstStyle/>
          <a:p>
            <a:pPr marL="127000">
              <a:lnSpc>
                <a:spcPct val="100000"/>
              </a:lnSpc>
            </a:pPr>
            <a:r>
              <a:rPr sz="750" b="0" spc="-15" dirty="0">
                <a:solidFill>
                  <a:srgbClr val="231F20"/>
                </a:solidFill>
                <a:latin typeface="Orgon Slab Light"/>
                <a:cs typeface="Orgon Slab Light"/>
              </a:rPr>
              <a:t>U</a:t>
            </a:r>
            <a:r>
              <a:rPr sz="750" b="0" dirty="0">
                <a:solidFill>
                  <a:srgbClr val="231F20"/>
                </a:solidFill>
                <a:latin typeface="Orgon Slab Light"/>
                <a:cs typeface="Orgon Slab Light"/>
              </a:rPr>
              <a:t>nited States</a:t>
            </a:r>
            <a:endParaRPr sz="750">
              <a:latin typeface="Orgon Slab Light"/>
              <a:cs typeface="Orgon Slab Light"/>
            </a:endParaRPr>
          </a:p>
          <a:p>
            <a:pPr marL="127000" marR="5080" indent="-114300">
              <a:lnSpc>
                <a:spcPct val="100000"/>
              </a:lnSpc>
              <a:spcBef>
                <a:spcPts val="229"/>
              </a:spcBef>
              <a:buChar char="•"/>
              <a:tabLst>
                <a:tab pos="127000" algn="l"/>
              </a:tabLst>
            </a:pPr>
            <a:r>
              <a:rPr sz="750" b="0" spc="-45" dirty="0">
                <a:solidFill>
                  <a:srgbClr val="231F20"/>
                </a:solidFill>
                <a:latin typeface="Orgon Slab Light"/>
                <a:cs typeface="Orgon Slab Light"/>
              </a:rPr>
              <a:t>F</a:t>
            </a:r>
            <a:r>
              <a:rPr sz="750" b="0" dirty="0">
                <a:solidFill>
                  <a:srgbClr val="231F20"/>
                </a:solidFill>
                <a:latin typeface="Orgon Slab Light"/>
                <a:cs typeface="Orgon Slab Light"/>
              </a:rPr>
              <a:t>ounded as the Missouri S</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hool of Mines &amp; Metallu</a:t>
            </a:r>
            <a:r>
              <a:rPr sz="750" b="0" spc="-25" dirty="0">
                <a:solidFill>
                  <a:srgbClr val="231F20"/>
                </a:solidFill>
                <a:latin typeface="Orgon Slab Light"/>
                <a:cs typeface="Orgon Slab Light"/>
              </a:rPr>
              <a:t>r</a:t>
            </a:r>
            <a:r>
              <a:rPr sz="750" b="0" spc="5" dirty="0">
                <a:solidFill>
                  <a:srgbClr val="231F20"/>
                </a:solidFill>
                <a:latin typeface="Orgon Slab Light"/>
                <a:cs typeface="Orgon Slab Light"/>
              </a:rPr>
              <a:t>g</a:t>
            </a:r>
            <a:r>
              <a:rPr sz="750" b="0" spc="-60" dirty="0">
                <a:solidFill>
                  <a:srgbClr val="231F20"/>
                </a:solidFill>
                <a:latin typeface="Orgon Slab Light"/>
                <a:cs typeface="Orgon Slab Light"/>
              </a:rPr>
              <a:t>y</a:t>
            </a:r>
            <a:r>
              <a:rPr sz="750" b="0" dirty="0">
                <a:solidFill>
                  <a:srgbClr val="231F20"/>
                </a:solidFill>
                <a:latin typeface="Orgon Slab Light"/>
                <a:cs typeface="Orgon Slab Light"/>
              </a:rPr>
              <a:t>. Be</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ame the </a:t>
            </a:r>
            <a:r>
              <a:rPr sz="750" b="0" spc="-15" dirty="0">
                <a:solidFill>
                  <a:srgbClr val="231F20"/>
                </a:solidFill>
                <a:latin typeface="Orgon Slab Light"/>
                <a:cs typeface="Orgon Slab Light"/>
              </a:rPr>
              <a:t>U</a:t>
            </a:r>
            <a:r>
              <a:rPr sz="750" b="0" dirty="0">
                <a:solidFill>
                  <a:srgbClr val="231F20"/>
                </a:solidFill>
                <a:latin typeface="Orgon Slab Light"/>
                <a:cs typeface="Orgon Slab Light"/>
              </a:rPr>
              <a:t>n</a:t>
            </a:r>
            <a:r>
              <a:rPr sz="750" b="0" spc="-15" dirty="0">
                <a:solidFill>
                  <a:srgbClr val="231F20"/>
                </a:solidFill>
                <a:latin typeface="Orgon Slab Light"/>
                <a:cs typeface="Orgon Slab Light"/>
              </a:rPr>
              <a:t>i</a:t>
            </a:r>
            <a:r>
              <a:rPr sz="750" b="0" spc="-10" dirty="0">
                <a:solidFill>
                  <a:srgbClr val="231F20"/>
                </a:solidFill>
                <a:latin typeface="Orgon Slab Light"/>
                <a:cs typeface="Orgon Slab Light"/>
              </a:rPr>
              <a:t>v</a:t>
            </a:r>
            <a:r>
              <a:rPr sz="750" b="0" dirty="0">
                <a:solidFill>
                  <a:srgbClr val="231F20"/>
                </a:solidFill>
                <a:latin typeface="Orgon Slab Light"/>
                <a:cs typeface="Orgon Slab Light"/>
              </a:rPr>
              <a:t>e</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si</a:t>
            </a:r>
            <a:r>
              <a:rPr sz="750" b="0" spc="-5" dirty="0">
                <a:solidFill>
                  <a:srgbClr val="231F20"/>
                </a:solidFill>
                <a:latin typeface="Orgon Slab Light"/>
                <a:cs typeface="Orgon Slab Light"/>
              </a:rPr>
              <a:t>t</a:t>
            </a:r>
            <a:r>
              <a:rPr sz="750" b="0" dirty="0">
                <a:solidFill>
                  <a:srgbClr val="231F20"/>
                </a:solidFill>
                <a:latin typeface="Orgon Slab Light"/>
                <a:cs typeface="Orgon Slab Light"/>
              </a:rPr>
              <a:t>y of Missouri-</a:t>
            </a:r>
            <a:r>
              <a:rPr sz="750" b="0" spc="-5" dirty="0">
                <a:solidFill>
                  <a:srgbClr val="231F20"/>
                </a:solidFill>
                <a:latin typeface="Orgon Slab Light"/>
                <a:cs typeface="Orgon Slab Light"/>
              </a:rPr>
              <a:t>R</a:t>
            </a:r>
            <a:r>
              <a:rPr sz="750" b="0" dirty="0">
                <a:solidFill>
                  <a:srgbClr val="231F20"/>
                </a:solidFill>
                <a:latin typeface="Orgon Slab Light"/>
                <a:cs typeface="Orgon Slab Light"/>
              </a:rPr>
              <a:t>olla (UMR) in 1964 and Missouri S&amp;T in 2008</a:t>
            </a:r>
            <a:endParaRPr sz="750">
              <a:latin typeface="Orgon Slab Light"/>
              <a:cs typeface="Orgon Slab Light"/>
            </a:endParaRPr>
          </a:p>
        </p:txBody>
      </p:sp>
      <p:sp>
        <p:nvSpPr>
          <p:cNvPr id="7" name="object 7"/>
          <p:cNvSpPr txBox="1"/>
          <p:nvPr/>
        </p:nvSpPr>
        <p:spPr>
          <a:xfrm>
            <a:off x="2710179" y="2376273"/>
            <a:ext cx="1312545" cy="823302"/>
          </a:xfrm>
          <a:prstGeom prst="rect">
            <a:avLst/>
          </a:prstGeom>
        </p:spPr>
        <p:txBody>
          <a:bodyPr vert="horz" wrap="square" lIns="0" tIns="0" rIns="0" bIns="0" rtlCol="0">
            <a:spAutoFit/>
          </a:bodyPr>
          <a:lstStyle/>
          <a:p>
            <a:pPr marL="13335">
              <a:lnSpc>
                <a:spcPct val="100000"/>
              </a:lnSpc>
            </a:pPr>
            <a:r>
              <a:rPr sz="1100" b="1" spc="25" dirty="0">
                <a:solidFill>
                  <a:srgbClr val="002C3E"/>
                </a:solidFill>
                <a:latin typeface="Orgon Slab"/>
                <a:cs typeface="Orgon Slab"/>
              </a:rPr>
              <a:t>E</a:t>
            </a:r>
            <a:r>
              <a:rPr sz="1100" b="1" spc="10" dirty="0">
                <a:solidFill>
                  <a:srgbClr val="002C3E"/>
                </a:solidFill>
                <a:latin typeface="Orgon Slab"/>
                <a:cs typeface="Orgon Slab"/>
              </a:rPr>
              <a:t>N</a:t>
            </a:r>
            <a:r>
              <a:rPr sz="1100" b="1" spc="-25" dirty="0">
                <a:solidFill>
                  <a:srgbClr val="002C3E"/>
                </a:solidFill>
                <a:latin typeface="Orgon Slab"/>
                <a:cs typeface="Orgon Slab"/>
              </a:rPr>
              <a:t>R</a:t>
            </a:r>
            <a:r>
              <a:rPr sz="1100" b="1" spc="10" dirty="0">
                <a:solidFill>
                  <a:srgbClr val="002C3E"/>
                </a:solidFill>
                <a:latin typeface="Orgon Slab"/>
                <a:cs typeface="Orgon Slab"/>
              </a:rPr>
              <a:t>O</a:t>
            </a:r>
            <a:r>
              <a:rPr sz="1100" b="1" spc="-30" dirty="0">
                <a:solidFill>
                  <a:srgbClr val="002C3E"/>
                </a:solidFill>
                <a:latin typeface="Orgon Slab"/>
                <a:cs typeface="Orgon Slab"/>
              </a:rPr>
              <a:t>LL</a:t>
            </a:r>
            <a:r>
              <a:rPr sz="1100" b="1" spc="10" dirty="0">
                <a:solidFill>
                  <a:srgbClr val="002C3E"/>
                </a:solidFill>
                <a:latin typeface="Orgon Slab"/>
                <a:cs typeface="Orgon Slab"/>
              </a:rPr>
              <a:t>M</a:t>
            </a:r>
            <a:r>
              <a:rPr sz="1100" b="1" spc="25" dirty="0">
                <a:solidFill>
                  <a:srgbClr val="002C3E"/>
                </a:solidFill>
                <a:latin typeface="Orgon Slab"/>
                <a:cs typeface="Orgon Slab"/>
              </a:rPr>
              <a:t>E</a:t>
            </a:r>
            <a:r>
              <a:rPr sz="1100" b="1" dirty="0">
                <a:solidFill>
                  <a:srgbClr val="002C3E"/>
                </a:solidFill>
                <a:latin typeface="Orgon Slab"/>
                <a:cs typeface="Orgon Slab"/>
              </a:rPr>
              <a:t>NT</a:t>
            </a:r>
            <a:endParaRPr sz="1100" dirty="0">
              <a:latin typeface="Orgon Slab"/>
              <a:cs typeface="Orgon Slab"/>
            </a:endParaRPr>
          </a:p>
          <a:p>
            <a:pPr marL="127000" indent="-114300">
              <a:lnSpc>
                <a:spcPct val="100000"/>
              </a:lnSpc>
              <a:spcBef>
                <a:spcPts val="165"/>
              </a:spcBef>
              <a:buChar char="•"/>
              <a:tabLst>
                <a:tab pos="127000" algn="l"/>
              </a:tabLst>
            </a:pPr>
            <a:r>
              <a:rPr sz="750" b="0" dirty="0" smtClean="0">
                <a:solidFill>
                  <a:srgbClr val="231F20"/>
                </a:solidFill>
                <a:latin typeface="Orgon Slab Light"/>
                <a:cs typeface="Orgon Slab Light"/>
              </a:rPr>
              <a:t>8,8</a:t>
            </a:r>
            <a:r>
              <a:rPr lang="en-US" sz="750" dirty="0" smtClean="0">
                <a:solidFill>
                  <a:srgbClr val="231F20"/>
                </a:solidFill>
                <a:latin typeface="Orgon Slab Light"/>
                <a:cs typeface="Orgon Slab Light"/>
              </a:rPr>
              <a:t>84 </a:t>
            </a:r>
            <a:r>
              <a:rPr sz="750" b="0" dirty="0" smtClean="0">
                <a:solidFill>
                  <a:srgbClr val="231F20"/>
                </a:solidFill>
                <a:latin typeface="Orgon Slab Light"/>
                <a:cs typeface="Orgon Slab Light"/>
              </a:rPr>
              <a:t>total </a:t>
            </a:r>
            <a:r>
              <a:rPr sz="750" b="0" dirty="0">
                <a:solidFill>
                  <a:srgbClr val="231F20"/>
                </a:solidFill>
                <a:latin typeface="Orgon Slab Light"/>
                <a:cs typeface="Orgon Slab Light"/>
              </a:rPr>
              <a:t>students</a:t>
            </a:r>
            <a:endParaRPr sz="750" dirty="0">
              <a:latin typeface="Orgon Slab Light"/>
              <a:cs typeface="Orgon Slab Light"/>
            </a:endParaRPr>
          </a:p>
          <a:p>
            <a:pPr marL="127000" marR="45085" indent="-114300">
              <a:lnSpc>
                <a:spcPct val="100000"/>
              </a:lnSpc>
              <a:spcBef>
                <a:spcPts val="234"/>
              </a:spcBef>
              <a:buChar char="•"/>
              <a:tabLst>
                <a:tab pos="127000" algn="l"/>
              </a:tabLst>
            </a:pPr>
            <a:r>
              <a:rPr sz="750" b="0" dirty="0" smtClean="0">
                <a:solidFill>
                  <a:srgbClr val="231F20"/>
                </a:solidFill>
                <a:latin typeface="Orgon Slab Light"/>
                <a:cs typeface="Orgon Slab Light"/>
              </a:rPr>
              <a:t>6,</a:t>
            </a:r>
            <a:r>
              <a:rPr lang="en-US" sz="750" b="0" dirty="0" smtClean="0">
                <a:solidFill>
                  <a:srgbClr val="231F20"/>
                </a:solidFill>
                <a:latin typeface="Orgon Slab Light"/>
                <a:cs typeface="Orgon Slab Light"/>
              </a:rPr>
              <a:t>920</a:t>
            </a:r>
            <a:r>
              <a:rPr sz="750" b="0" dirty="0" smtClean="0">
                <a:solidFill>
                  <a:srgbClr val="231F20"/>
                </a:solidFill>
                <a:latin typeface="Orgon Slab Light"/>
                <a:cs typeface="Orgon Slab Light"/>
              </a:rPr>
              <a:t> </a:t>
            </a:r>
            <a:r>
              <a:rPr sz="750" b="0" dirty="0">
                <a:solidFill>
                  <a:srgbClr val="231F20"/>
                </a:solidFill>
                <a:latin typeface="Orgon Slab Light"/>
                <a:cs typeface="Orgon Slab Light"/>
              </a:rPr>
              <a:t>unde</a:t>
            </a:r>
            <a:r>
              <a:rPr sz="750" b="0" spc="-25" dirty="0">
                <a:solidFill>
                  <a:srgbClr val="231F20"/>
                </a:solidFill>
                <a:latin typeface="Orgon Slab Light"/>
                <a:cs typeface="Orgon Slab Light"/>
              </a:rPr>
              <a:t>r</a:t>
            </a:r>
            <a:r>
              <a:rPr sz="750" b="0" dirty="0">
                <a:solidFill>
                  <a:srgbClr val="231F20"/>
                </a:solidFill>
                <a:latin typeface="Orgon Slab Light"/>
                <a:cs typeface="Orgon Slab Light"/>
              </a:rPr>
              <a:t>g</a:t>
            </a:r>
            <a:r>
              <a:rPr sz="750" b="0" spc="-25" dirty="0">
                <a:solidFill>
                  <a:srgbClr val="231F20"/>
                </a:solidFill>
                <a:latin typeface="Orgon Slab Light"/>
                <a:cs typeface="Orgon Slab Light"/>
              </a:rPr>
              <a:t>r</a:t>
            </a:r>
            <a:r>
              <a:rPr sz="750" b="0" dirty="0">
                <a:solidFill>
                  <a:srgbClr val="231F20"/>
                </a:solidFill>
                <a:latin typeface="Orgon Slab Light"/>
                <a:cs typeface="Orgon Slab Light"/>
              </a:rPr>
              <a:t>aduates and </a:t>
            </a:r>
            <a:r>
              <a:rPr lang="en-US" sz="750" dirty="0" smtClean="0">
                <a:solidFill>
                  <a:srgbClr val="231F20"/>
                </a:solidFill>
                <a:latin typeface="Orgon Slab Light"/>
                <a:cs typeface="Orgon Slab Light"/>
              </a:rPr>
              <a:t>1,964</a:t>
            </a:r>
            <a:r>
              <a:rPr sz="750" b="0" dirty="0" smtClean="0">
                <a:solidFill>
                  <a:srgbClr val="231F20"/>
                </a:solidFill>
                <a:latin typeface="Orgon Slab Light"/>
                <a:cs typeface="Orgon Slab Light"/>
              </a:rPr>
              <a:t> </a:t>
            </a:r>
            <a:r>
              <a:rPr sz="750" b="0" dirty="0">
                <a:solidFill>
                  <a:srgbClr val="231F20"/>
                </a:solidFill>
                <a:latin typeface="Orgon Slab Light"/>
                <a:cs typeface="Orgon Slab Light"/>
              </a:rPr>
              <a:t>g</a:t>
            </a:r>
            <a:r>
              <a:rPr sz="750" b="0" spc="-25" dirty="0">
                <a:solidFill>
                  <a:srgbClr val="231F20"/>
                </a:solidFill>
                <a:latin typeface="Orgon Slab Light"/>
                <a:cs typeface="Orgon Slab Light"/>
              </a:rPr>
              <a:t>r</a:t>
            </a:r>
            <a:r>
              <a:rPr sz="750" b="0" dirty="0">
                <a:solidFill>
                  <a:srgbClr val="231F20"/>
                </a:solidFill>
                <a:latin typeface="Orgon Slab Light"/>
                <a:cs typeface="Orgon Slab Light"/>
              </a:rPr>
              <a:t>aduate students</a:t>
            </a:r>
            <a:endParaRPr sz="750" dirty="0">
              <a:latin typeface="Orgon Slab Light"/>
              <a:cs typeface="Orgon Slab Light"/>
            </a:endParaRPr>
          </a:p>
          <a:p>
            <a:pPr marL="127000" marR="5080" indent="-114300">
              <a:lnSpc>
                <a:spcPct val="100000"/>
              </a:lnSpc>
              <a:spcBef>
                <a:spcPts val="229"/>
              </a:spcBef>
              <a:buChar char="•"/>
              <a:tabLst>
                <a:tab pos="127000" algn="l"/>
              </a:tabLst>
            </a:pPr>
            <a:r>
              <a:rPr sz="750" b="0" dirty="0">
                <a:solidFill>
                  <a:srgbClr val="231F20"/>
                </a:solidFill>
                <a:latin typeface="Orgon Slab Light"/>
                <a:cs typeface="Orgon Slab Light"/>
              </a:rPr>
              <a:t>Students a</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e f</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om 50 states and 60 fo</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eign </a:t>
            </a:r>
            <a:r>
              <a:rPr sz="750" b="0" spc="-15" dirty="0">
                <a:solidFill>
                  <a:srgbClr val="231F20"/>
                </a:solidFill>
                <a:latin typeface="Orgon Slab Light"/>
                <a:cs typeface="Orgon Slab Light"/>
              </a:rPr>
              <a:t>c</a:t>
            </a:r>
            <a:r>
              <a:rPr sz="750" b="0" dirty="0">
                <a:solidFill>
                  <a:srgbClr val="231F20"/>
                </a:solidFill>
                <a:latin typeface="Orgon Slab Light"/>
                <a:cs typeface="Orgon Slab Light"/>
              </a:rPr>
              <a:t>ountries</a:t>
            </a:r>
            <a:endParaRPr sz="750" dirty="0">
              <a:latin typeface="Orgon Slab Light"/>
              <a:cs typeface="Orgon Slab Light"/>
            </a:endParaRPr>
          </a:p>
        </p:txBody>
      </p:sp>
      <p:sp>
        <p:nvSpPr>
          <p:cNvPr id="8" name="object 8"/>
          <p:cNvSpPr txBox="1"/>
          <p:nvPr/>
        </p:nvSpPr>
        <p:spPr>
          <a:xfrm>
            <a:off x="2710179" y="3316327"/>
            <a:ext cx="1393825" cy="592470"/>
          </a:xfrm>
          <a:prstGeom prst="rect">
            <a:avLst/>
          </a:prstGeom>
        </p:spPr>
        <p:txBody>
          <a:bodyPr vert="horz" wrap="square" lIns="0" tIns="0" rIns="0" bIns="0" rtlCol="0">
            <a:spAutoFit/>
          </a:bodyPr>
          <a:lstStyle/>
          <a:p>
            <a:pPr marL="13335">
              <a:lnSpc>
                <a:spcPct val="100000"/>
              </a:lnSpc>
            </a:pPr>
            <a:r>
              <a:rPr sz="1100" b="1" spc="10" dirty="0">
                <a:solidFill>
                  <a:srgbClr val="002C3E"/>
                </a:solidFill>
                <a:latin typeface="Orgon Slab"/>
                <a:cs typeface="Orgon Slab"/>
              </a:rPr>
              <a:t>CL</a:t>
            </a:r>
            <a:r>
              <a:rPr sz="1100" b="1" spc="15" dirty="0">
                <a:solidFill>
                  <a:srgbClr val="002C3E"/>
                </a:solidFill>
                <a:latin typeface="Orgon Slab"/>
                <a:cs typeface="Orgon Slab"/>
              </a:rPr>
              <a:t>A</a:t>
            </a:r>
            <a:r>
              <a:rPr sz="1100" b="1" spc="10" dirty="0">
                <a:solidFill>
                  <a:srgbClr val="002C3E"/>
                </a:solidFill>
                <a:latin typeface="Orgon Slab"/>
                <a:cs typeface="Orgon Slab"/>
              </a:rPr>
              <a:t>S</a:t>
            </a:r>
            <a:r>
              <a:rPr sz="1100" b="1" dirty="0">
                <a:solidFill>
                  <a:srgbClr val="002C3E"/>
                </a:solidFill>
                <a:latin typeface="Orgon Slab"/>
                <a:cs typeface="Orgon Slab"/>
              </a:rPr>
              <a:t>S</a:t>
            </a:r>
            <a:r>
              <a:rPr sz="1100" b="1" spc="10" dirty="0">
                <a:solidFill>
                  <a:srgbClr val="002C3E"/>
                </a:solidFill>
                <a:latin typeface="Orgon Slab"/>
                <a:cs typeface="Orgon Slab"/>
              </a:rPr>
              <a:t> SI</a:t>
            </a:r>
            <a:r>
              <a:rPr sz="1100" b="1" spc="5" dirty="0">
                <a:solidFill>
                  <a:srgbClr val="002C3E"/>
                </a:solidFill>
                <a:latin typeface="Orgon Slab"/>
                <a:cs typeface="Orgon Slab"/>
              </a:rPr>
              <a:t>Z</a:t>
            </a:r>
            <a:r>
              <a:rPr sz="1100" b="1" spc="10" dirty="0">
                <a:solidFill>
                  <a:srgbClr val="002C3E"/>
                </a:solidFill>
                <a:latin typeface="Orgon Slab"/>
                <a:cs typeface="Orgon Slab"/>
              </a:rPr>
              <a:t>ES</a:t>
            </a:r>
            <a:endParaRPr sz="1100" dirty="0">
              <a:latin typeface="Orgon Slab"/>
              <a:cs typeface="Orgon Slab"/>
            </a:endParaRPr>
          </a:p>
          <a:p>
            <a:pPr marL="127000" indent="-114300">
              <a:lnSpc>
                <a:spcPct val="100000"/>
              </a:lnSpc>
              <a:spcBef>
                <a:spcPts val="165"/>
              </a:spcBef>
              <a:buChar char="•"/>
              <a:tabLst>
                <a:tab pos="127000" algn="l"/>
              </a:tabLst>
            </a:pPr>
            <a:r>
              <a:rPr sz="750" b="0" dirty="0">
                <a:solidFill>
                  <a:srgbClr val="231F20"/>
                </a:solidFill>
                <a:latin typeface="Orgon Slab Light"/>
                <a:cs typeface="Orgon Slab Light"/>
              </a:rPr>
              <a:t>Student</a:t>
            </a:r>
            <a:r>
              <a:rPr sz="750" b="0" spc="10" dirty="0">
                <a:solidFill>
                  <a:srgbClr val="231F20"/>
                </a:solidFill>
                <a:latin typeface="Orgon Slab Light"/>
                <a:cs typeface="Orgon Slab Light"/>
              </a:rPr>
              <a:t>-</a:t>
            </a:r>
            <a:r>
              <a:rPr sz="750" b="0" dirty="0">
                <a:solidFill>
                  <a:srgbClr val="231F20"/>
                </a:solidFill>
                <a:latin typeface="Orgon Slab Light"/>
                <a:cs typeface="Orgon Slab Light"/>
              </a:rPr>
              <a:t>to-fa</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ul</a:t>
            </a:r>
            <a:r>
              <a:rPr sz="750" b="0" spc="-5" dirty="0">
                <a:solidFill>
                  <a:srgbClr val="231F20"/>
                </a:solidFill>
                <a:latin typeface="Orgon Slab Light"/>
                <a:cs typeface="Orgon Slab Light"/>
              </a:rPr>
              <a:t>t</a:t>
            </a:r>
            <a:r>
              <a:rPr sz="750" b="0" dirty="0">
                <a:solidFill>
                  <a:srgbClr val="231F20"/>
                </a:solidFill>
                <a:latin typeface="Orgon Slab Light"/>
                <a:cs typeface="Orgon Slab Light"/>
              </a:rPr>
              <a:t>y </a:t>
            </a:r>
            <a:r>
              <a:rPr sz="750" b="0" spc="-25" dirty="0">
                <a:solidFill>
                  <a:srgbClr val="231F20"/>
                </a:solidFill>
                <a:latin typeface="Orgon Slab Light"/>
                <a:cs typeface="Orgon Slab Light"/>
              </a:rPr>
              <a:t>r</a:t>
            </a:r>
            <a:r>
              <a:rPr sz="750" b="0" dirty="0">
                <a:solidFill>
                  <a:srgbClr val="231F20"/>
                </a:solidFill>
                <a:latin typeface="Orgon Slab Light"/>
                <a:cs typeface="Orgon Slab Light"/>
              </a:rPr>
              <a:t>atio: </a:t>
            </a:r>
            <a:r>
              <a:rPr sz="750" b="0" dirty="0" smtClean="0">
                <a:solidFill>
                  <a:srgbClr val="231F20"/>
                </a:solidFill>
                <a:latin typeface="Orgon Slab Light"/>
                <a:cs typeface="Orgon Slab Light"/>
              </a:rPr>
              <a:t>1</a:t>
            </a:r>
            <a:r>
              <a:rPr lang="en-US" sz="750" b="0" dirty="0" smtClean="0">
                <a:solidFill>
                  <a:srgbClr val="231F20"/>
                </a:solidFill>
                <a:latin typeface="Orgon Slab Light"/>
                <a:cs typeface="Orgon Slab Light"/>
              </a:rPr>
              <a:t>9</a:t>
            </a:r>
            <a:r>
              <a:rPr sz="750" b="0" dirty="0" smtClean="0">
                <a:solidFill>
                  <a:srgbClr val="231F20"/>
                </a:solidFill>
                <a:latin typeface="Orgon Slab Light"/>
                <a:cs typeface="Orgon Slab Light"/>
              </a:rPr>
              <a:t>:1</a:t>
            </a:r>
            <a:endParaRPr sz="750" dirty="0">
              <a:latin typeface="Orgon Slab Light"/>
              <a:cs typeface="Orgon Slab Light"/>
            </a:endParaRPr>
          </a:p>
          <a:p>
            <a:pPr marL="127000" indent="-114300">
              <a:lnSpc>
                <a:spcPct val="100000"/>
              </a:lnSpc>
              <a:spcBef>
                <a:spcPts val="229"/>
              </a:spcBef>
              <a:buChar char="•"/>
              <a:tabLst>
                <a:tab pos="127000" algn="l"/>
              </a:tabLst>
            </a:pPr>
            <a:r>
              <a:rPr sz="750" b="0" spc="-25" dirty="0">
                <a:solidFill>
                  <a:srgbClr val="231F20"/>
                </a:solidFill>
                <a:latin typeface="Orgon Slab Light"/>
                <a:cs typeface="Orgon Slab Light"/>
              </a:rPr>
              <a:t>Av</a:t>
            </a:r>
            <a:r>
              <a:rPr sz="750" b="0" spc="-15" dirty="0">
                <a:solidFill>
                  <a:srgbClr val="231F20"/>
                </a:solidFill>
                <a:latin typeface="Orgon Slab Light"/>
                <a:cs typeface="Orgon Slab Light"/>
              </a:rPr>
              <a:t>e</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ag</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las</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size</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2</a:t>
            </a:r>
            <a:r>
              <a:rPr sz="750" b="0" dirty="0">
                <a:solidFill>
                  <a:srgbClr val="231F20"/>
                </a:solidFill>
                <a:latin typeface="Orgon Slab Light"/>
                <a:cs typeface="Orgon Slab Light"/>
              </a:rPr>
              <a:t>9</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students</a:t>
            </a:r>
            <a:endParaRPr sz="750" dirty="0">
              <a:latin typeface="Orgon Slab Light"/>
              <a:cs typeface="Orgon Slab Light"/>
            </a:endParaRPr>
          </a:p>
          <a:p>
            <a:pPr marL="127000" indent="-114300">
              <a:lnSpc>
                <a:spcPct val="100000"/>
              </a:lnSpc>
              <a:spcBef>
                <a:spcPts val="234"/>
              </a:spcBef>
              <a:buChar char="•"/>
              <a:tabLst>
                <a:tab pos="127000" algn="l"/>
              </a:tabLst>
            </a:pPr>
            <a:r>
              <a:rPr sz="750" b="0" spc="-10" dirty="0">
                <a:solidFill>
                  <a:srgbClr val="231F20"/>
                </a:solidFill>
                <a:latin typeface="Orgon Slab Light"/>
                <a:cs typeface="Orgon Slab Light"/>
              </a:rPr>
              <a:t>Av</a:t>
            </a:r>
            <a:r>
              <a:rPr sz="750" b="0" dirty="0">
                <a:solidFill>
                  <a:srgbClr val="231F20"/>
                </a:solidFill>
                <a:latin typeface="Orgon Slab Light"/>
                <a:cs typeface="Orgon Slab Light"/>
              </a:rPr>
              <a:t>e</a:t>
            </a:r>
            <a:r>
              <a:rPr sz="750" b="0" spc="-25" dirty="0">
                <a:solidFill>
                  <a:srgbClr val="231F20"/>
                </a:solidFill>
                <a:latin typeface="Orgon Slab Light"/>
                <a:cs typeface="Orgon Slab Light"/>
              </a:rPr>
              <a:t>r</a:t>
            </a:r>
            <a:r>
              <a:rPr sz="750" b="0" dirty="0">
                <a:solidFill>
                  <a:srgbClr val="231F20"/>
                </a:solidFill>
                <a:latin typeface="Orgon Slab Light"/>
                <a:cs typeface="Orgon Slab Light"/>
              </a:rPr>
              <a:t>age lab size: 17 students</a:t>
            </a:r>
            <a:endParaRPr sz="750" dirty="0">
              <a:latin typeface="Orgon Slab Light"/>
              <a:cs typeface="Orgon Slab Light"/>
            </a:endParaRPr>
          </a:p>
        </p:txBody>
      </p:sp>
      <p:sp>
        <p:nvSpPr>
          <p:cNvPr id="9" name="object 9"/>
          <p:cNvSpPr txBox="1"/>
          <p:nvPr/>
        </p:nvSpPr>
        <p:spPr>
          <a:xfrm>
            <a:off x="2710179" y="4027781"/>
            <a:ext cx="1177290" cy="556895"/>
          </a:xfrm>
          <a:prstGeom prst="rect">
            <a:avLst/>
          </a:prstGeom>
        </p:spPr>
        <p:txBody>
          <a:bodyPr vert="horz" wrap="square" lIns="0" tIns="0" rIns="0" bIns="0" rtlCol="0">
            <a:spAutoFit/>
          </a:bodyPr>
          <a:lstStyle/>
          <a:p>
            <a:pPr marL="13335">
              <a:lnSpc>
                <a:spcPct val="100000"/>
              </a:lnSpc>
            </a:pPr>
            <a:r>
              <a:rPr sz="1100" b="1" spc="-55" dirty="0">
                <a:solidFill>
                  <a:srgbClr val="002C3E"/>
                </a:solidFill>
                <a:latin typeface="Orgon Slab"/>
                <a:cs typeface="Orgon Slab"/>
              </a:rPr>
              <a:t>F</a:t>
            </a:r>
            <a:r>
              <a:rPr sz="1100" b="1" spc="5" dirty="0">
                <a:solidFill>
                  <a:srgbClr val="002C3E"/>
                </a:solidFill>
                <a:latin typeface="Orgon Slab"/>
                <a:cs typeface="Orgon Slab"/>
              </a:rPr>
              <a:t>A</a:t>
            </a:r>
            <a:r>
              <a:rPr sz="1100" b="1" spc="-5" dirty="0">
                <a:solidFill>
                  <a:srgbClr val="002C3E"/>
                </a:solidFill>
                <a:latin typeface="Orgon Slab"/>
                <a:cs typeface="Orgon Slab"/>
              </a:rPr>
              <a:t>C</a:t>
            </a:r>
            <a:r>
              <a:rPr sz="1100" b="1" spc="10" dirty="0">
                <a:solidFill>
                  <a:srgbClr val="002C3E"/>
                </a:solidFill>
                <a:latin typeface="Orgon Slab"/>
                <a:cs typeface="Orgon Slab"/>
              </a:rPr>
              <a:t>U</a:t>
            </a:r>
            <a:r>
              <a:rPr sz="1100" b="1" spc="-130" dirty="0">
                <a:solidFill>
                  <a:srgbClr val="002C3E"/>
                </a:solidFill>
                <a:latin typeface="Orgon Slab"/>
                <a:cs typeface="Orgon Slab"/>
              </a:rPr>
              <a:t>L</a:t>
            </a:r>
            <a:r>
              <a:rPr sz="1100" b="1" spc="10" dirty="0">
                <a:solidFill>
                  <a:srgbClr val="002C3E"/>
                </a:solidFill>
                <a:latin typeface="Orgon Slab"/>
                <a:cs typeface="Orgon Slab"/>
              </a:rPr>
              <a:t>TY</a:t>
            </a:r>
            <a:endParaRPr sz="1100" dirty="0">
              <a:latin typeface="Orgon Slab"/>
              <a:cs typeface="Orgon Slab"/>
            </a:endParaRPr>
          </a:p>
          <a:p>
            <a:pPr marL="127000" indent="-114300">
              <a:lnSpc>
                <a:spcPct val="100000"/>
              </a:lnSpc>
              <a:spcBef>
                <a:spcPts val="160"/>
              </a:spcBef>
              <a:buChar char="•"/>
              <a:tabLst>
                <a:tab pos="127000" algn="l"/>
              </a:tabLst>
            </a:pPr>
            <a:r>
              <a:rPr sz="750" b="0" spc="-15" dirty="0">
                <a:solidFill>
                  <a:srgbClr val="231F20"/>
                </a:solidFill>
                <a:latin typeface="Orgon Slab Light"/>
                <a:cs typeface="Orgon Slab Light"/>
              </a:rPr>
              <a:t>51</a:t>
            </a:r>
            <a:r>
              <a:rPr sz="750" b="0" dirty="0">
                <a:solidFill>
                  <a:srgbClr val="231F20"/>
                </a:solidFill>
                <a:latin typeface="Orgon Slab Light"/>
                <a:cs typeface="Orgon Slab Light"/>
              </a:rPr>
              <a:t>3</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fa</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ul</a:t>
            </a:r>
            <a:r>
              <a:rPr sz="750" b="0" spc="-20" dirty="0">
                <a:solidFill>
                  <a:srgbClr val="231F20"/>
                </a:solidFill>
                <a:latin typeface="Orgon Slab Light"/>
                <a:cs typeface="Orgon Slab Light"/>
              </a:rPr>
              <a:t>t</a:t>
            </a:r>
            <a:r>
              <a:rPr sz="750" b="0" dirty="0">
                <a:solidFill>
                  <a:srgbClr val="231F20"/>
                </a:solidFill>
                <a:latin typeface="Orgon Slab Light"/>
                <a:cs typeface="Orgon Slab Light"/>
              </a:rPr>
              <a:t>y</a:t>
            </a:r>
            <a:endParaRPr sz="750" dirty="0">
              <a:latin typeface="Orgon Slab Light"/>
              <a:cs typeface="Orgon Slab Light"/>
            </a:endParaRPr>
          </a:p>
          <a:p>
            <a:pPr marL="127000" marR="5080" indent="-114300">
              <a:lnSpc>
                <a:spcPct val="100000"/>
              </a:lnSpc>
              <a:spcBef>
                <a:spcPts val="229"/>
              </a:spcBef>
              <a:buChar char="•"/>
              <a:tabLst>
                <a:tab pos="127000" algn="l"/>
              </a:tabLst>
            </a:pPr>
            <a:r>
              <a:rPr sz="750" b="0" spc="-15" dirty="0">
                <a:solidFill>
                  <a:srgbClr val="231F20"/>
                </a:solidFill>
                <a:latin typeface="Orgon Slab Light"/>
                <a:cs typeface="Orgon Slab Light"/>
              </a:rPr>
              <a:t>Ind</a:t>
            </a:r>
            <a:r>
              <a:rPr sz="750" b="0" spc="-30" dirty="0">
                <a:solidFill>
                  <a:srgbClr val="231F20"/>
                </a:solidFill>
                <a:latin typeface="Orgon Slab Light"/>
                <a:cs typeface="Orgon Slab Light"/>
              </a:rPr>
              <a:t>i</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idua</a:t>
            </a:r>
            <a:r>
              <a:rPr sz="750" b="0" dirty="0">
                <a:solidFill>
                  <a:srgbClr val="231F20"/>
                </a:solidFill>
                <a:latin typeface="Orgon Slab Light"/>
                <a:cs typeface="Orgon Slab Light"/>
              </a:rPr>
              <a:t>l</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fa</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ul</a:t>
            </a:r>
            <a:r>
              <a:rPr sz="750" b="0" spc="-20" dirty="0">
                <a:solidFill>
                  <a:srgbClr val="231F20"/>
                </a:solidFill>
                <a:latin typeface="Orgon Slab Light"/>
                <a:cs typeface="Orgon Slab Light"/>
              </a:rPr>
              <a:t>t</a:t>
            </a:r>
            <a:r>
              <a:rPr sz="750" b="0" dirty="0">
                <a:solidFill>
                  <a:srgbClr val="231F20"/>
                </a:solidFill>
                <a:latin typeface="Orgon Slab Light"/>
                <a:cs typeface="Orgon Slab Light"/>
              </a:rPr>
              <a:t>y </a:t>
            </a:r>
            <a:r>
              <a:rPr sz="750" b="0" spc="-15" dirty="0">
                <a:solidFill>
                  <a:srgbClr val="231F20"/>
                </a:solidFill>
                <a:latin typeface="Orgon Slab Light"/>
                <a:cs typeface="Orgon Slab Light"/>
              </a:rPr>
              <a:t>a</a:t>
            </a:r>
            <a:r>
              <a:rPr sz="750" b="0" spc="-30" dirty="0">
                <a:solidFill>
                  <a:srgbClr val="231F20"/>
                </a:solidFill>
                <a:latin typeface="Orgon Slab Light"/>
                <a:cs typeface="Orgon Slab Light"/>
              </a:rPr>
              <a:t>d</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isin</a:t>
            </a:r>
            <a:r>
              <a:rPr sz="750" b="0" dirty="0">
                <a:solidFill>
                  <a:srgbClr val="231F20"/>
                </a:solidFill>
                <a:latin typeface="Orgon Slab Light"/>
                <a:cs typeface="Orgon Slab Light"/>
              </a:rPr>
              <a:t>g</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fo</a:t>
            </a:r>
            <a:r>
              <a:rPr sz="750" b="0" dirty="0">
                <a:solidFill>
                  <a:srgbClr val="231F20"/>
                </a:solidFill>
                <a:latin typeface="Orgon Slab Light"/>
                <a:cs typeface="Orgon Slab Light"/>
              </a:rPr>
              <a:t>r</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a:t>
            </a:r>
            <a:r>
              <a:rPr sz="750" b="0" spc="-25" dirty="0">
                <a:solidFill>
                  <a:srgbClr val="231F20"/>
                </a:solidFill>
                <a:latin typeface="Orgon Slab Light"/>
                <a:cs typeface="Orgon Slab Light"/>
              </a:rPr>
              <a:t>c</a:t>
            </a:r>
            <a:r>
              <a:rPr sz="750" b="0" dirty="0">
                <a:solidFill>
                  <a:srgbClr val="231F20"/>
                </a:solidFill>
                <a:latin typeface="Orgon Slab Light"/>
                <a:cs typeface="Orgon Slab Light"/>
              </a:rPr>
              <a:t>h</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student</a:t>
            </a:r>
            <a:endParaRPr sz="750" dirty="0">
              <a:latin typeface="Orgon Slab Light"/>
              <a:cs typeface="Orgon Slab Light"/>
            </a:endParaRPr>
          </a:p>
        </p:txBody>
      </p:sp>
      <p:sp>
        <p:nvSpPr>
          <p:cNvPr id="10" name="object 10"/>
          <p:cNvSpPr txBox="1"/>
          <p:nvPr/>
        </p:nvSpPr>
        <p:spPr>
          <a:xfrm>
            <a:off x="2710179" y="4709517"/>
            <a:ext cx="1383665" cy="1538883"/>
          </a:xfrm>
          <a:prstGeom prst="rect">
            <a:avLst/>
          </a:prstGeom>
        </p:spPr>
        <p:txBody>
          <a:bodyPr vert="horz" wrap="square" lIns="0" tIns="0" rIns="0" bIns="0" rtlCol="0">
            <a:spAutoFit/>
          </a:bodyPr>
          <a:lstStyle/>
          <a:p>
            <a:pPr marL="13335">
              <a:lnSpc>
                <a:spcPts val="1300"/>
              </a:lnSpc>
            </a:pPr>
            <a:r>
              <a:rPr sz="1100" b="1" spc="-5" dirty="0">
                <a:solidFill>
                  <a:srgbClr val="002C3E"/>
                </a:solidFill>
                <a:latin typeface="Orgon Slab"/>
                <a:cs typeface="Orgon Slab"/>
              </a:rPr>
              <a:t>R</a:t>
            </a:r>
            <a:r>
              <a:rPr sz="1100" b="1" spc="10" dirty="0">
                <a:solidFill>
                  <a:srgbClr val="002C3E"/>
                </a:solidFill>
                <a:latin typeface="Orgon Slab"/>
                <a:cs typeface="Orgon Slab"/>
              </a:rPr>
              <a:t>ES</a:t>
            </a:r>
            <a:r>
              <a:rPr sz="1100" b="1" dirty="0">
                <a:solidFill>
                  <a:srgbClr val="002C3E"/>
                </a:solidFill>
                <a:latin typeface="Orgon Slab"/>
                <a:cs typeface="Orgon Slab"/>
              </a:rPr>
              <a:t>E</a:t>
            </a:r>
            <a:r>
              <a:rPr sz="1100" b="1" spc="10" dirty="0">
                <a:solidFill>
                  <a:srgbClr val="002C3E"/>
                </a:solidFill>
                <a:latin typeface="Orgon Slab"/>
                <a:cs typeface="Orgon Slab"/>
              </a:rPr>
              <a:t>A</a:t>
            </a:r>
            <a:r>
              <a:rPr sz="1100" b="1" spc="-25" dirty="0">
                <a:solidFill>
                  <a:srgbClr val="002C3E"/>
                </a:solidFill>
                <a:latin typeface="Orgon Slab"/>
                <a:cs typeface="Orgon Slab"/>
              </a:rPr>
              <a:t>R</a:t>
            </a:r>
            <a:r>
              <a:rPr sz="1100" b="1" spc="10" dirty="0">
                <a:solidFill>
                  <a:srgbClr val="002C3E"/>
                </a:solidFill>
                <a:latin typeface="Orgon Slab"/>
                <a:cs typeface="Orgon Slab"/>
              </a:rPr>
              <a:t>CH</a:t>
            </a:r>
            <a:endParaRPr sz="1100" dirty="0">
              <a:latin typeface="Orgon Slab"/>
              <a:cs typeface="Orgon Slab"/>
            </a:endParaRPr>
          </a:p>
          <a:p>
            <a:pPr marL="12700">
              <a:lnSpc>
                <a:spcPts val="1060"/>
              </a:lnSpc>
            </a:pPr>
            <a:r>
              <a:rPr sz="900" spc="-20" dirty="0">
                <a:solidFill>
                  <a:srgbClr val="F57F28"/>
                </a:solidFill>
                <a:latin typeface="Orgon Slab"/>
                <a:cs typeface="Orgon Slab"/>
              </a:rPr>
              <a:t>r</a:t>
            </a:r>
            <a:r>
              <a:rPr sz="900" dirty="0">
                <a:solidFill>
                  <a:srgbClr val="F57F28"/>
                </a:solidFill>
                <a:latin typeface="Orgon Slab"/>
                <a:cs typeface="Orgon Slab"/>
              </a:rPr>
              <a:t>es</a:t>
            </a:r>
            <a:r>
              <a:rPr sz="900" spc="-10" dirty="0">
                <a:solidFill>
                  <a:srgbClr val="F57F28"/>
                </a:solidFill>
                <a:latin typeface="Orgon Slab"/>
                <a:cs typeface="Orgon Slab"/>
              </a:rPr>
              <a:t>e</a:t>
            </a:r>
            <a:r>
              <a:rPr sz="900" dirty="0">
                <a:solidFill>
                  <a:srgbClr val="F57F28"/>
                </a:solidFill>
                <a:latin typeface="Orgon Slab"/>
                <a:cs typeface="Orgon Slab"/>
              </a:rPr>
              <a:t>a</a:t>
            </a:r>
            <a:r>
              <a:rPr sz="900" spc="-20" dirty="0">
                <a:solidFill>
                  <a:srgbClr val="F57F28"/>
                </a:solidFill>
                <a:latin typeface="Orgon Slab"/>
                <a:cs typeface="Orgon Slab"/>
              </a:rPr>
              <a:t>r</a:t>
            </a:r>
            <a:r>
              <a:rPr sz="900" spc="-10" dirty="0">
                <a:solidFill>
                  <a:srgbClr val="F57F28"/>
                </a:solidFill>
                <a:latin typeface="Orgon Slab"/>
                <a:cs typeface="Orgon Slab"/>
              </a:rPr>
              <a:t>c</a:t>
            </a:r>
            <a:r>
              <a:rPr sz="900" spc="5" dirty="0">
                <a:solidFill>
                  <a:srgbClr val="F57F28"/>
                </a:solidFill>
                <a:latin typeface="Orgon Slab"/>
                <a:cs typeface="Orgon Slab"/>
              </a:rPr>
              <a:t>h</a:t>
            </a:r>
            <a:r>
              <a:rPr sz="900" dirty="0">
                <a:solidFill>
                  <a:srgbClr val="F57F28"/>
                </a:solidFill>
                <a:latin typeface="Orgon Slab"/>
                <a:cs typeface="Orgon Slab"/>
              </a:rPr>
              <a:t>.ms</a:t>
            </a:r>
            <a:r>
              <a:rPr sz="900" spc="25" dirty="0">
                <a:solidFill>
                  <a:srgbClr val="F57F28"/>
                </a:solidFill>
                <a:latin typeface="Orgon Slab"/>
                <a:cs typeface="Orgon Slab"/>
              </a:rPr>
              <a:t>t</a:t>
            </a:r>
            <a:r>
              <a:rPr sz="900" dirty="0">
                <a:solidFill>
                  <a:srgbClr val="F57F28"/>
                </a:solidFill>
                <a:latin typeface="Orgon Slab"/>
                <a:cs typeface="Orgon Slab"/>
              </a:rPr>
              <a:t>.edu</a:t>
            </a:r>
            <a:endParaRPr sz="900" dirty="0">
              <a:latin typeface="Orgon Slab"/>
              <a:cs typeface="Orgon Slab"/>
            </a:endParaRPr>
          </a:p>
          <a:p>
            <a:pPr marL="127000" marR="153670" indent="-114300">
              <a:lnSpc>
                <a:spcPct val="100000"/>
              </a:lnSpc>
              <a:spcBef>
                <a:spcPts val="200"/>
              </a:spcBef>
              <a:buChar char="•"/>
              <a:tabLst>
                <a:tab pos="127000" algn="l"/>
              </a:tabLst>
            </a:pPr>
            <a:r>
              <a:rPr sz="750" b="0" spc="-15" dirty="0">
                <a:solidFill>
                  <a:srgbClr val="231F20"/>
                </a:solidFill>
                <a:latin typeface="Orgon Slab Light"/>
                <a:cs typeface="Orgon Slab Light"/>
              </a:rPr>
              <a:t>Mo</a:t>
            </a:r>
            <a:r>
              <a:rPr sz="750" b="0" spc="-30" dirty="0">
                <a:solidFill>
                  <a:srgbClr val="231F20"/>
                </a:solidFill>
                <a:latin typeface="Orgon Slab Light"/>
                <a:cs typeface="Orgon Slab Light"/>
              </a:rPr>
              <a:t>r</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spc="-25" dirty="0">
                <a:solidFill>
                  <a:srgbClr val="231F20"/>
                </a:solidFill>
                <a:latin typeface="Orgon Slab Light"/>
                <a:cs typeface="Orgon Slab Light"/>
              </a:rPr>
              <a:t>h</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2</a:t>
            </a:r>
            <a:r>
              <a:rPr sz="750" b="0" dirty="0">
                <a:solidFill>
                  <a:srgbClr val="231F20"/>
                </a:solidFill>
                <a:latin typeface="Orgon Slab Light"/>
                <a:cs typeface="Orgon Slab Light"/>
              </a:rPr>
              <a:t>5</a:t>
            </a:r>
            <a:r>
              <a:rPr sz="750" b="0" spc="-30" dirty="0">
                <a:solidFill>
                  <a:srgbClr val="231F20"/>
                </a:solidFill>
                <a:latin typeface="Orgon Slab Light"/>
                <a:cs typeface="Orgon Slab Light"/>
              </a:rPr>
              <a:t> r</a:t>
            </a:r>
            <a:r>
              <a:rPr sz="750" b="0" spc="-15" dirty="0">
                <a:solidFill>
                  <a:srgbClr val="231F20"/>
                </a:solidFill>
                <a:latin typeface="Orgon Slab Light"/>
                <a:cs typeface="Orgon Slab Light"/>
              </a:rPr>
              <a:t>es</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c</a:t>
            </a:r>
            <a:r>
              <a:rPr sz="750" b="0" dirty="0">
                <a:solidFill>
                  <a:srgbClr val="231F20"/>
                </a:solidFill>
                <a:latin typeface="Orgon Slab Light"/>
                <a:cs typeface="Orgon Slab Light"/>
              </a:rPr>
              <a:t>h </a:t>
            </a:r>
            <a:r>
              <a:rPr sz="750" b="0" spc="-30" dirty="0">
                <a:solidFill>
                  <a:srgbClr val="231F20"/>
                </a:solidFill>
                <a:latin typeface="Orgon Slab Light"/>
                <a:cs typeface="Orgon Slab Light"/>
              </a:rPr>
              <a:t>c</a:t>
            </a:r>
            <a:r>
              <a:rPr sz="750" b="0" spc="-15" dirty="0">
                <a:solidFill>
                  <a:srgbClr val="231F20"/>
                </a:solidFill>
                <a:latin typeface="Orgon Slab Light"/>
                <a:cs typeface="Orgon Slab Light"/>
              </a:rPr>
              <a:t>ente</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s</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lab</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institutes</a:t>
            </a:r>
            <a:endParaRPr sz="750" dirty="0">
              <a:latin typeface="Orgon Slab Light"/>
              <a:cs typeface="Orgon Slab Light"/>
            </a:endParaRPr>
          </a:p>
          <a:p>
            <a:pPr marL="127000" marR="5080" indent="-114300" algn="just">
              <a:lnSpc>
                <a:spcPct val="100000"/>
              </a:lnSpc>
              <a:spcBef>
                <a:spcPts val="229"/>
              </a:spcBef>
              <a:buChar char="•"/>
              <a:tabLst>
                <a:tab pos="127000" algn="l"/>
              </a:tabLst>
            </a:pPr>
            <a:r>
              <a:rPr sz="750" b="0" spc="-50" dirty="0">
                <a:solidFill>
                  <a:srgbClr val="231F20"/>
                </a:solidFill>
                <a:latin typeface="Orgon Slab Light"/>
                <a:cs typeface="Orgon Slab Light"/>
              </a:rPr>
              <a:t>W</a:t>
            </a:r>
            <a:r>
              <a:rPr sz="750" b="0" spc="-15" dirty="0">
                <a:solidFill>
                  <a:srgbClr val="231F20"/>
                </a:solidFill>
                <a:latin typeface="Orgon Slab Light"/>
                <a:cs typeface="Orgon Slab Light"/>
              </a:rPr>
              <a:t>o</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l</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l</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ade</a:t>
            </a:r>
            <a:r>
              <a:rPr sz="750" b="0" spc="-30" dirty="0">
                <a:solidFill>
                  <a:srgbClr val="231F20"/>
                </a:solidFill>
                <a:latin typeface="Orgon Slab Light"/>
                <a:cs typeface="Orgon Slab Light"/>
              </a:rPr>
              <a:t>r</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dat</a:t>
            </a:r>
            <a:r>
              <a:rPr sz="750" b="0" dirty="0">
                <a:solidFill>
                  <a:srgbClr val="231F20"/>
                </a:solidFill>
                <a:latin typeface="Orgon Slab Light"/>
                <a:cs typeface="Orgon Slab Light"/>
              </a:rPr>
              <a:t>a</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se</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uri</a:t>
            </a:r>
            <a:r>
              <a:rPr sz="750" b="0" spc="-20" dirty="0">
                <a:solidFill>
                  <a:srgbClr val="231F20"/>
                </a:solidFill>
                <a:latin typeface="Orgon Slab Light"/>
                <a:cs typeface="Orgon Slab Light"/>
              </a:rPr>
              <a:t>t</a:t>
            </a:r>
            <a:r>
              <a:rPr sz="750" b="0" spc="-80" dirty="0">
                <a:solidFill>
                  <a:srgbClr val="231F20"/>
                </a:solidFill>
                <a:latin typeface="Orgon Slab Light"/>
                <a:cs typeface="Orgon Slab Light"/>
              </a:rPr>
              <a:t>y</a:t>
            </a:r>
            <a:r>
              <a:rPr sz="750" b="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ansportatio</a:t>
            </a:r>
            <a:r>
              <a:rPr sz="750" b="0" spc="-10" dirty="0">
                <a:solidFill>
                  <a:srgbClr val="231F20"/>
                </a:solidFill>
                <a:latin typeface="Orgon Slab Light"/>
                <a:cs typeface="Orgon Slab Light"/>
              </a:rPr>
              <a:t>n</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inf</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astructu</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e, ene</a:t>
            </a:r>
            <a:r>
              <a:rPr sz="750" b="0" spc="-40" dirty="0">
                <a:solidFill>
                  <a:srgbClr val="231F20"/>
                </a:solidFill>
                <a:latin typeface="Orgon Slab Light"/>
                <a:cs typeface="Orgon Slab Light"/>
              </a:rPr>
              <a:t>r</a:t>
            </a:r>
            <a:r>
              <a:rPr sz="750" b="0" spc="-10" dirty="0">
                <a:solidFill>
                  <a:srgbClr val="231F20"/>
                </a:solidFill>
                <a:latin typeface="Orgon Slab Light"/>
                <a:cs typeface="Orgon Slab Light"/>
              </a:rPr>
              <a:t>g</a:t>
            </a:r>
            <a:r>
              <a:rPr sz="750" b="0" spc="-80" dirty="0">
                <a:solidFill>
                  <a:srgbClr val="231F20"/>
                </a:solidFill>
                <a:latin typeface="Orgon Slab Light"/>
                <a:cs typeface="Orgon Slab Light"/>
              </a:rPr>
              <a:t>y</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m</a:t>
            </a:r>
            <a:r>
              <a:rPr sz="750" b="0" spc="-15" dirty="0">
                <a:solidFill>
                  <a:srgbClr val="231F20"/>
                </a:solidFill>
                <a:latin typeface="Orgon Slab Light"/>
                <a:cs typeface="Orgon Slab Light"/>
              </a:rPr>
              <a:t>anufacturin</a:t>
            </a:r>
            <a:r>
              <a:rPr sz="750" b="0" dirty="0">
                <a:solidFill>
                  <a:srgbClr val="231F20"/>
                </a:solidFill>
                <a:latin typeface="Orgon Slab Light"/>
                <a:cs typeface="Orgon Slab Light"/>
              </a:rPr>
              <a:t>g</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and</a:t>
            </a:r>
            <a:endParaRPr sz="750" dirty="0">
              <a:latin typeface="Orgon Slab Light"/>
              <a:cs typeface="Orgon Slab Light"/>
            </a:endParaRPr>
          </a:p>
          <a:p>
            <a:pPr marL="127000">
              <a:lnSpc>
                <a:spcPct val="100000"/>
              </a:lnSpc>
            </a:pPr>
            <a:r>
              <a:rPr sz="750" b="0" spc="-15" dirty="0">
                <a:solidFill>
                  <a:srgbClr val="231F20"/>
                </a:solidFill>
                <a:latin typeface="Orgon Slab Light"/>
                <a:cs typeface="Orgon Slab Light"/>
              </a:rPr>
              <a:t>e-</a:t>
            </a:r>
            <a:r>
              <a:rPr sz="750" b="0" spc="-30" dirty="0">
                <a:solidFill>
                  <a:srgbClr val="231F20"/>
                </a:solidFill>
                <a:latin typeface="Orgon Slab Light"/>
                <a:cs typeface="Orgon Slab Light"/>
              </a:rPr>
              <a:t>c</a:t>
            </a:r>
            <a:r>
              <a:rPr sz="750" b="0" spc="-15" dirty="0">
                <a:solidFill>
                  <a:srgbClr val="231F20"/>
                </a:solidFill>
                <a:latin typeface="Orgon Slab Light"/>
                <a:cs typeface="Orgon Slab Light"/>
              </a:rPr>
              <a:t>omme</a:t>
            </a:r>
            <a:r>
              <a:rPr sz="750" b="0" spc="-30" dirty="0">
                <a:solidFill>
                  <a:srgbClr val="231F20"/>
                </a:solidFill>
                <a:latin typeface="Orgon Slab Light"/>
                <a:cs typeface="Orgon Slab Light"/>
              </a:rPr>
              <a:t>rc</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r</a:t>
            </a:r>
            <a:r>
              <a:rPr sz="750" b="0" spc="-15" dirty="0">
                <a:solidFill>
                  <a:srgbClr val="231F20"/>
                </a:solidFill>
                <a:latin typeface="Orgon Slab Light"/>
                <a:cs typeface="Orgon Slab Light"/>
              </a:rPr>
              <a:t>es</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c</a:t>
            </a:r>
            <a:r>
              <a:rPr sz="750" b="0" dirty="0">
                <a:solidFill>
                  <a:srgbClr val="231F20"/>
                </a:solidFill>
                <a:latin typeface="Orgon Slab Light"/>
                <a:cs typeface="Orgon Slab Light"/>
              </a:rPr>
              <a:t>h</a:t>
            </a:r>
            <a:endParaRPr sz="750" dirty="0">
              <a:latin typeface="Orgon Slab Light"/>
              <a:cs typeface="Orgon Slab Light"/>
            </a:endParaRPr>
          </a:p>
          <a:p>
            <a:pPr marL="127000" marR="56515" indent="-114300">
              <a:lnSpc>
                <a:spcPct val="100000"/>
              </a:lnSpc>
              <a:spcBef>
                <a:spcPts val="234"/>
              </a:spcBef>
              <a:buChar char="•"/>
              <a:tabLst>
                <a:tab pos="127000" algn="l"/>
              </a:tabLst>
            </a:pPr>
            <a:r>
              <a:rPr lang="en-US" sz="750" b="0" spc="-15" dirty="0" smtClean="0">
                <a:solidFill>
                  <a:srgbClr val="231F20"/>
                </a:solidFill>
                <a:latin typeface="Orgon Slab Light"/>
                <a:cs typeface="Orgon Slab Light"/>
              </a:rPr>
              <a:t>A</a:t>
            </a:r>
            <a:r>
              <a:rPr sz="750" b="0" spc="-15" dirty="0" smtClean="0">
                <a:solidFill>
                  <a:srgbClr val="231F20"/>
                </a:solidFill>
                <a:latin typeface="Orgon Slab Light"/>
                <a:cs typeface="Orgon Slab Light"/>
              </a:rPr>
              <a:t>ll </a:t>
            </a:r>
            <a:r>
              <a:rPr sz="750" b="0" spc="-15" dirty="0">
                <a:solidFill>
                  <a:srgbClr val="231F20"/>
                </a:solidFill>
                <a:latin typeface="Orgon Slab Light"/>
                <a:cs typeface="Orgon Slab Light"/>
              </a:rPr>
              <a:t>unde</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g</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aduat</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students participat</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unde</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g</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aduate </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es</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c</a:t>
            </a:r>
            <a:r>
              <a:rPr sz="750" b="0" spc="-10" dirty="0">
                <a:solidFill>
                  <a:srgbClr val="231F20"/>
                </a:solidFill>
                <a:latin typeface="Orgon Slab Light"/>
                <a:cs typeface="Orgon Slab Light"/>
              </a:rPr>
              <a:t>h</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se</a:t>
            </a:r>
            <a:r>
              <a:rPr sz="750" b="0" spc="-10" dirty="0">
                <a:solidFill>
                  <a:srgbClr val="231F20"/>
                </a:solidFill>
                <a:latin typeface="Orgon Slab Light"/>
                <a:cs typeface="Orgon Slab Light"/>
              </a:rPr>
              <a:t>r</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i</a:t>
            </a:r>
            <a:r>
              <a:rPr sz="750" b="0" spc="-30" dirty="0">
                <a:solidFill>
                  <a:srgbClr val="231F20"/>
                </a:solidFill>
                <a:latin typeface="Orgon Slab Light"/>
                <a:cs typeface="Orgon Slab Light"/>
              </a:rPr>
              <a:t>c</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l</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arnin</a:t>
            </a:r>
            <a:r>
              <a:rPr sz="750" b="0" dirty="0">
                <a:solidFill>
                  <a:srgbClr val="231F20"/>
                </a:solidFill>
                <a:latin typeface="Orgon Slab Light"/>
                <a:cs typeface="Orgon Slab Light"/>
              </a:rPr>
              <a:t>g</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or </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xperientia</a:t>
            </a:r>
            <a:r>
              <a:rPr sz="750" b="0" dirty="0">
                <a:solidFill>
                  <a:srgbClr val="231F20"/>
                </a:solidFill>
                <a:latin typeface="Orgon Slab Light"/>
                <a:cs typeface="Orgon Slab Light"/>
              </a:rPr>
              <a:t>l</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l</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arning</a:t>
            </a:r>
            <a:endParaRPr sz="750" dirty="0">
              <a:latin typeface="Orgon Slab Light"/>
              <a:cs typeface="Orgon Slab Light"/>
            </a:endParaRPr>
          </a:p>
        </p:txBody>
      </p:sp>
      <p:sp>
        <p:nvSpPr>
          <p:cNvPr id="11" name="object 11"/>
          <p:cNvSpPr txBox="1"/>
          <p:nvPr/>
        </p:nvSpPr>
        <p:spPr>
          <a:xfrm>
            <a:off x="4350003" y="2994617"/>
            <a:ext cx="1376045" cy="867410"/>
          </a:xfrm>
          <a:prstGeom prst="rect">
            <a:avLst/>
          </a:prstGeom>
        </p:spPr>
        <p:txBody>
          <a:bodyPr vert="horz" wrap="square" lIns="0" tIns="0" rIns="0" bIns="0" rtlCol="0">
            <a:spAutoFit/>
          </a:bodyPr>
          <a:lstStyle/>
          <a:p>
            <a:pPr marL="13335">
              <a:lnSpc>
                <a:spcPts val="1300"/>
              </a:lnSpc>
            </a:pPr>
            <a:r>
              <a:rPr sz="1100" b="1" spc="5" dirty="0">
                <a:solidFill>
                  <a:srgbClr val="002C3E"/>
                </a:solidFill>
                <a:latin typeface="Orgon Slab"/>
                <a:cs typeface="Orgon Slab"/>
              </a:rPr>
              <a:t>C</a:t>
            </a:r>
            <a:r>
              <a:rPr sz="1100" b="1" spc="10" dirty="0">
                <a:solidFill>
                  <a:srgbClr val="002C3E"/>
                </a:solidFill>
                <a:latin typeface="Orgon Slab"/>
                <a:cs typeface="Orgon Slab"/>
              </a:rPr>
              <a:t>AMPU</a:t>
            </a:r>
            <a:r>
              <a:rPr sz="1100" b="1" dirty="0">
                <a:solidFill>
                  <a:srgbClr val="002C3E"/>
                </a:solidFill>
                <a:latin typeface="Orgon Slab"/>
                <a:cs typeface="Orgon Slab"/>
              </a:rPr>
              <a:t>S</a:t>
            </a:r>
            <a:r>
              <a:rPr sz="1100" b="1" spc="10" dirty="0">
                <a:solidFill>
                  <a:srgbClr val="002C3E"/>
                </a:solidFill>
                <a:latin typeface="Orgon Slab"/>
                <a:cs typeface="Orgon Slab"/>
              </a:rPr>
              <a:t> </a:t>
            </a:r>
            <a:r>
              <a:rPr sz="1100" b="1" spc="-30" dirty="0">
                <a:solidFill>
                  <a:srgbClr val="002C3E"/>
                </a:solidFill>
                <a:latin typeface="Orgon Slab"/>
                <a:cs typeface="Orgon Slab"/>
              </a:rPr>
              <a:t>L</a:t>
            </a:r>
            <a:r>
              <a:rPr sz="1100" b="1" spc="5" dirty="0">
                <a:solidFill>
                  <a:srgbClr val="002C3E"/>
                </a:solidFill>
                <a:latin typeface="Orgon Slab"/>
                <a:cs typeface="Orgon Slab"/>
              </a:rPr>
              <a:t>IV</a:t>
            </a:r>
            <a:r>
              <a:rPr sz="1100" b="1" spc="10" dirty="0">
                <a:solidFill>
                  <a:srgbClr val="002C3E"/>
                </a:solidFill>
                <a:latin typeface="Orgon Slab"/>
                <a:cs typeface="Orgon Slab"/>
              </a:rPr>
              <a:t>ING</a:t>
            </a:r>
            <a:endParaRPr sz="1100">
              <a:latin typeface="Orgon Slab"/>
              <a:cs typeface="Orgon Slab"/>
            </a:endParaRPr>
          </a:p>
          <a:p>
            <a:pPr marL="12700">
              <a:lnSpc>
                <a:spcPts val="1060"/>
              </a:lnSpc>
            </a:pPr>
            <a:r>
              <a:rPr sz="900" spc="-20" dirty="0">
                <a:solidFill>
                  <a:srgbClr val="F57F28"/>
                </a:solidFill>
                <a:latin typeface="Orgon Slab"/>
                <a:cs typeface="Orgon Slab"/>
              </a:rPr>
              <a:t>r</a:t>
            </a:r>
            <a:r>
              <a:rPr sz="900" dirty="0">
                <a:solidFill>
                  <a:srgbClr val="F57F28"/>
                </a:solidFill>
                <a:latin typeface="Orgon Slab"/>
                <a:cs typeface="Orgon Slab"/>
              </a:rPr>
              <a:t>e</a:t>
            </a:r>
            <a:r>
              <a:rPr sz="900" spc="-5" dirty="0">
                <a:solidFill>
                  <a:srgbClr val="F57F28"/>
                </a:solidFill>
                <a:latin typeface="Orgon Slab"/>
                <a:cs typeface="Orgon Slab"/>
              </a:rPr>
              <a:t>s</a:t>
            </a:r>
            <a:r>
              <a:rPr sz="900" dirty="0">
                <a:solidFill>
                  <a:srgbClr val="F57F28"/>
                </a:solidFill>
                <a:latin typeface="Orgon Slab"/>
                <a:cs typeface="Orgon Slab"/>
              </a:rPr>
              <a:t>life.ms</a:t>
            </a:r>
            <a:r>
              <a:rPr sz="900" spc="25" dirty="0">
                <a:solidFill>
                  <a:srgbClr val="F57F28"/>
                </a:solidFill>
                <a:latin typeface="Orgon Slab"/>
                <a:cs typeface="Orgon Slab"/>
              </a:rPr>
              <a:t>t</a:t>
            </a:r>
            <a:r>
              <a:rPr sz="900" dirty="0">
                <a:solidFill>
                  <a:srgbClr val="F57F28"/>
                </a:solidFill>
                <a:latin typeface="Orgon Slab"/>
                <a:cs typeface="Orgon Slab"/>
              </a:rPr>
              <a:t>.edu</a:t>
            </a:r>
            <a:endParaRPr sz="900">
              <a:latin typeface="Orgon Slab"/>
              <a:cs typeface="Orgon Slab"/>
            </a:endParaRPr>
          </a:p>
          <a:p>
            <a:pPr marL="127000" indent="-114300">
              <a:lnSpc>
                <a:spcPct val="100000"/>
              </a:lnSpc>
              <a:spcBef>
                <a:spcPts val="200"/>
              </a:spcBef>
              <a:buChar char="•"/>
              <a:tabLst>
                <a:tab pos="127000" algn="l"/>
              </a:tabLst>
            </a:pPr>
            <a:r>
              <a:rPr sz="750" b="0" spc="-20" dirty="0">
                <a:solidFill>
                  <a:srgbClr val="231F20"/>
                </a:solidFill>
                <a:latin typeface="Orgon Slab Light"/>
                <a:cs typeface="Orgon Slab Light"/>
              </a:rPr>
              <a:t>R</a:t>
            </a:r>
            <a:r>
              <a:rPr sz="750" b="0" spc="-15" dirty="0">
                <a:solidFill>
                  <a:srgbClr val="231F20"/>
                </a:solidFill>
                <a:latin typeface="Orgon Slab Light"/>
                <a:cs typeface="Orgon Slab Light"/>
              </a:rPr>
              <a:t>esiden</a:t>
            </a:r>
            <a:r>
              <a:rPr sz="750" b="0" spc="-30" dirty="0">
                <a:solidFill>
                  <a:srgbClr val="231F20"/>
                </a:solidFill>
                <a:latin typeface="Orgon Slab Light"/>
                <a:cs typeface="Orgon Slab Light"/>
              </a:rPr>
              <a:t>c</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h</a:t>
            </a:r>
            <a:r>
              <a:rPr sz="750" b="0" spc="-15" dirty="0">
                <a:solidFill>
                  <a:srgbClr val="231F20"/>
                </a:solidFill>
                <a:latin typeface="Orgon Slab Light"/>
                <a:cs typeface="Orgon Slab Light"/>
              </a:rPr>
              <a:t>alls</a:t>
            </a:r>
            <a:endParaRPr sz="750">
              <a:latin typeface="Orgon Slab Light"/>
              <a:cs typeface="Orgon Slab Light"/>
            </a:endParaRPr>
          </a:p>
          <a:p>
            <a:pPr marL="127000" indent="-114300">
              <a:lnSpc>
                <a:spcPct val="100000"/>
              </a:lnSpc>
              <a:spcBef>
                <a:spcPts val="234"/>
              </a:spcBef>
              <a:buChar char="•"/>
              <a:tabLst>
                <a:tab pos="127000" algn="l"/>
              </a:tabLst>
            </a:pPr>
            <a:r>
              <a:rPr sz="750" b="0" spc="-50" dirty="0">
                <a:solidFill>
                  <a:srgbClr val="231F20"/>
                </a:solidFill>
                <a:latin typeface="Orgon Slab Light"/>
                <a:cs typeface="Orgon Slab Light"/>
              </a:rPr>
              <a:t>F</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aterni</a:t>
            </a:r>
            <a:r>
              <a:rPr sz="750" b="0" spc="-20" dirty="0">
                <a:solidFill>
                  <a:srgbClr val="231F20"/>
                </a:solidFill>
                <a:latin typeface="Orgon Slab Light"/>
                <a:cs typeface="Orgon Slab Light"/>
              </a:rPr>
              <a:t>t</a:t>
            </a:r>
            <a:r>
              <a:rPr sz="750" b="0" dirty="0">
                <a:solidFill>
                  <a:srgbClr val="231F20"/>
                </a:solidFill>
                <a:latin typeface="Orgon Slab Light"/>
                <a:cs typeface="Orgon Slab Light"/>
              </a:rPr>
              <a:t>y</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so</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ori</a:t>
            </a:r>
            <a:r>
              <a:rPr sz="750" b="0" spc="-20" dirty="0">
                <a:solidFill>
                  <a:srgbClr val="231F20"/>
                </a:solidFill>
                <a:latin typeface="Orgon Slab Light"/>
                <a:cs typeface="Orgon Slab Light"/>
              </a:rPr>
              <a:t>t</a:t>
            </a:r>
            <a:r>
              <a:rPr sz="750" b="0" dirty="0">
                <a:solidFill>
                  <a:srgbClr val="231F20"/>
                </a:solidFill>
                <a:latin typeface="Orgon Slab Light"/>
                <a:cs typeface="Orgon Slab Light"/>
              </a:rPr>
              <a:t>y</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houses</a:t>
            </a:r>
            <a:endParaRPr sz="750">
              <a:latin typeface="Orgon Slab Light"/>
              <a:cs typeface="Orgon Slab Light"/>
            </a:endParaRPr>
          </a:p>
          <a:p>
            <a:pPr marL="127000" indent="-114300">
              <a:lnSpc>
                <a:spcPct val="100000"/>
              </a:lnSpc>
              <a:spcBef>
                <a:spcPts val="229"/>
              </a:spcBef>
              <a:buChar char="•"/>
              <a:tabLst>
                <a:tab pos="127000" algn="l"/>
              </a:tabLst>
            </a:pPr>
            <a:r>
              <a:rPr sz="750" b="0" spc="-30" dirty="0">
                <a:solidFill>
                  <a:srgbClr val="231F20"/>
                </a:solidFill>
                <a:latin typeface="Orgon Slab Light"/>
                <a:cs typeface="Orgon Slab Light"/>
              </a:rPr>
              <a:t>U</a:t>
            </a:r>
            <a:r>
              <a:rPr sz="750" b="0" spc="-15" dirty="0">
                <a:solidFill>
                  <a:srgbClr val="231F20"/>
                </a:solidFill>
                <a:latin typeface="Orgon Slab Light"/>
                <a:cs typeface="Orgon Slab Light"/>
              </a:rPr>
              <a:t>n</a:t>
            </a:r>
            <a:r>
              <a:rPr sz="750" b="0" spc="-30" dirty="0">
                <a:solidFill>
                  <a:srgbClr val="231F20"/>
                </a:solidFill>
                <a:latin typeface="Orgon Slab Light"/>
                <a:cs typeface="Orgon Slab Light"/>
              </a:rPr>
              <a:t>i</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e</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si</a:t>
            </a:r>
            <a:r>
              <a:rPr sz="750" b="0" spc="-20" dirty="0">
                <a:solidFill>
                  <a:srgbClr val="231F20"/>
                </a:solidFill>
                <a:latin typeface="Orgon Slab Light"/>
                <a:cs typeface="Orgon Slab Light"/>
              </a:rPr>
              <a:t>t</a:t>
            </a:r>
            <a:r>
              <a:rPr sz="750" b="0" spc="-15" dirty="0">
                <a:solidFill>
                  <a:srgbClr val="231F20"/>
                </a:solidFill>
                <a:latin typeface="Orgon Slab Light"/>
                <a:cs typeface="Orgon Slab Light"/>
              </a:rPr>
              <a:t>y-</a:t>
            </a:r>
            <a:r>
              <a:rPr sz="750" b="0" spc="-20" dirty="0">
                <a:solidFill>
                  <a:srgbClr val="231F20"/>
                </a:solidFill>
                <a:latin typeface="Orgon Slab Light"/>
                <a:cs typeface="Orgon Slab Light"/>
              </a:rPr>
              <a:t>ow</a:t>
            </a:r>
            <a:r>
              <a:rPr sz="750" b="0" spc="-15" dirty="0">
                <a:solidFill>
                  <a:srgbClr val="231F20"/>
                </a:solidFill>
                <a:latin typeface="Orgon Slab Light"/>
                <a:cs typeface="Orgon Slab Light"/>
              </a:rPr>
              <a:t>ne</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apartments</a:t>
            </a:r>
            <a:endParaRPr sz="750">
              <a:latin typeface="Orgon Slab Light"/>
              <a:cs typeface="Orgon Slab Light"/>
            </a:endParaRPr>
          </a:p>
          <a:p>
            <a:pPr marL="127000" indent="-114300">
              <a:lnSpc>
                <a:spcPct val="100000"/>
              </a:lnSpc>
              <a:spcBef>
                <a:spcPts val="229"/>
              </a:spcBef>
              <a:buChar char="•"/>
              <a:tabLst>
                <a:tab pos="127000" algn="l"/>
              </a:tabLst>
            </a:pPr>
            <a:r>
              <a:rPr sz="750" b="0" spc="-30" dirty="0">
                <a:solidFill>
                  <a:srgbClr val="231F20"/>
                </a:solidFill>
                <a:latin typeface="Orgon Slab Light"/>
                <a:cs typeface="Orgon Slab Light"/>
              </a:rPr>
              <a:t>U</a:t>
            </a:r>
            <a:r>
              <a:rPr sz="750" b="0" spc="-15" dirty="0">
                <a:solidFill>
                  <a:srgbClr val="231F20"/>
                </a:solidFill>
                <a:latin typeface="Orgon Slab Light"/>
                <a:cs typeface="Orgon Slab Light"/>
              </a:rPr>
              <a:t>n</a:t>
            </a:r>
            <a:r>
              <a:rPr sz="750" b="0" spc="-30" dirty="0">
                <a:solidFill>
                  <a:srgbClr val="231F20"/>
                </a:solidFill>
                <a:latin typeface="Orgon Slab Light"/>
                <a:cs typeface="Orgon Slab Light"/>
              </a:rPr>
              <a:t>i</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e</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si</a:t>
            </a:r>
            <a:r>
              <a:rPr sz="750" b="0" spc="-20" dirty="0">
                <a:solidFill>
                  <a:srgbClr val="231F20"/>
                </a:solidFill>
                <a:latin typeface="Orgon Slab Light"/>
                <a:cs typeface="Orgon Slab Light"/>
              </a:rPr>
              <a:t>t</a:t>
            </a:r>
            <a:r>
              <a:rPr sz="750" b="0" spc="-15" dirty="0">
                <a:solidFill>
                  <a:srgbClr val="231F20"/>
                </a:solidFill>
                <a:latin typeface="Orgon Slab Light"/>
                <a:cs typeface="Orgon Slab Light"/>
              </a:rPr>
              <a:t>y-app</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ov</a:t>
            </a:r>
            <a:r>
              <a:rPr sz="750" b="0" spc="-15" dirty="0">
                <a:solidFill>
                  <a:srgbClr val="231F20"/>
                </a:solidFill>
                <a:latin typeface="Orgon Slab Light"/>
                <a:cs typeface="Orgon Slab Light"/>
              </a:rPr>
              <a:t>e</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housing</a:t>
            </a:r>
            <a:endParaRPr sz="750">
              <a:latin typeface="Orgon Slab Light"/>
              <a:cs typeface="Orgon Slab Light"/>
            </a:endParaRPr>
          </a:p>
        </p:txBody>
      </p:sp>
      <p:sp>
        <p:nvSpPr>
          <p:cNvPr id="12" name="object 12"/>
          <p:cNvSpPr txBox="1"/>
          <p:nvPr/>
        </p:nvSpPr>
        <p:spPr>
          <a:xfrm>
            <a:off x="4350003" y="3987248"/>
            <a:ext cx="1353820" cy="1553210"/>
          </a:xfrm>
          <a:prstGeom prst="rect">
            <a:avLst/>
          </a:prstGeom>
        </p:spPr>
        <p:txBody>
          <a:bodyPr vert="horz" wrap="square" lIns="0" tIns="0" rIns="0" bIns="0" rtlCol="0">
            <a:spAutoFit/>
          </a:bodyPr>
          <a:lstStyle/>
          <a:p>
            <a:pPr marL="13335">
              <a:lnSpc>
                <a:spcPts val="1300"/>
              </a:lnSpc>
            </a:pPr>
            <a:r>
              <a:rPr sz="1100" b="1" spc="-25" dirty="0">
                <a:solidFill>
                  <a:srgbClr val="002C3E"/>
                </a:solidFill>
                <a:latin typeface="Orgon Slab"/>
                <a:cs typeface="Orgon Slab"/>
              </a:rPr>
              <a:t>S</a:t>
            </a:r>
            <a:r>
              <a:rPr sz="1100" b="1" spc="5" dirty="0">
                <a:solidFill>
                  <a:srgbClr val="002C3E"/>
                </a:solidFill>
                <a:latin typeface="Orgon Slab"/>
                <a:cs typeface="Orgon Slab"/>
              </a:rPr>
              <a:t>T</a:t>
            </a:r>
            <a:r>
              <a:rPr sz="1100" b="1" spc="10" dirty="0">
                <a:solidFill>
                  <a:srgbClr val="002C3E"/>
                </a:solidFill>
                <a:latin typeface="Orgon Slab"/>
                <a:cs typeface="Orgon Slab"/>
              </a:rPr>
              <a:t>UD</a:t>
            </a:r>
            <a:r>
              <a:rPr sz="1100" b="1" spc="25" dirty="0">
                <a:solidFill>
                  <a:srgbClr val="002C3E"/>
                </a:solidFill>
                <a:latin typeface="Orgon Slab"/>
                <a:cs typeface="Orgon Slab"/>
              </a:rPr>
              <a:t>E</a:t>
            </a:r>
            <a:r>
              <a:rPr sz="1100" b="1" dirty="0">
                <a:solidFill>
                  <a:srgbClr val="002C3E"/>
                </a:solidFill>
                <a:latin typeface="Orgon Slab"/>
                <a:cs typeface="Orgon Slab"/>
              </a:rPr>
              <a:t>NT</a:t>
            </a:r>
            <a:r>
              <a:rPr sz="1100" b="1" spc="10" dirty="0">
                <a:solidFill>
                  <a:srgbClr val="002C3E"/>
                </a:solidFill>
                <a:latin typeface="Orgon Slab"/>
                <a:cs typeface="Orgon Slab"/>
              </a:rPr>
              <a:t> </a:t>
            </a:r>
            <a:r>
              <a:rPr sz="1100" b="1" spc="-30" dirty="0">
                <a:solidFill>
                  <a:srgbClr val="002C3E"/>
                </a:solidFill>
                <a:latin typeface="Orgon Slab"/>
                <a:cs typeface="Orgon Slab"/>
              </a:rPr>
              <a:t>L</a:t>
            </a:r>
            <a:r>
              <a:rPr sz="1100" b="1" spc="10" dirty="0">
                <a:solidFill>
                  <a:srgbClr val="002C3E"/>
                </a:solidFill>
                <a:latin typeface="Orgon Slab"/>
                <a:cs typeface="Orgon Slab"/>
              </a:rPr>
              <a:t>I</a:t>
            </a:r>
            <a:r>
              <a:rPr sz="1100" b="1" spc="5" dirty="0">
                <a:solidFill>
                  <a:srgbClr val="002C3E"/>
                </a:solidFill>
                <a:latin typeface="Orgon Slab"/>
                <a:cs typeface="Orgon Slab"/>
              </a:rPr>
              <a:t>F</a:t>
            </a:r>
            <a:r>
              <a:rPr sz="1100" b="1" dirty="0">
                <a:solidFill>
                  <a:srgbClr val="002C3E"/>
                </a:solidFill>
                <a:latin typeface="Orgon Slab"/>
                <a:cs typeface="Orgon Slab"/>
              </a:rPr>
              <a:t>E</a:t>
            </a:r>
            <a:endParaRPr sz="1100" dirty="0">
              <a:latin typeface="Orgon Slab"/>
              <a:cs typeface="Orgon Slab"/>
            </a:endParaRPr>
          </a:p>
          <a:p>
            <a:pPr marL="12700">
              <a:lnSpc>
                <a:spcPts val="1060"/>
              </a:lnSpc>
            </a:pPr>
            <a:r>
              <a:rPr sz="900" dirty="0">
                <a:solidFill>
                  <a:srgbClr val="F57F28"/>
                </a:solidFill>
                <a:latin typeface="Orgon Slab"/>
                <a:cs typeface="Orgon Slab"/>
              </a:rPr>
              <a:t>studentlife.ms</a:t>
            </a:r>
            <a:r>
              <a:rPr sz="900" spc="25" dirty="0">
                <a:solidFill>
                  <a:srgbClr val="F57F28"/>
                </a:solidFill>
                <a:latin typeface="Orgon Slab"/>
                <a:cs typeface="Orgon Slab"/>
              </a:rPr>
              <a:t>t</a:t>
            </a:r>
            <a:r>
              <a:rPr sz="900" dirty="0">
                <a:solidFill>
                  <a:srgbClr val="F57F28"/>
                </a:solidFill>
                <a:latin typeface="Orgon Slab"/>
                <a:cs typeface="Orgon Slab"/>
              </a:rPr>
              <a:t>.edu</a:t>
            </a:r>
            <a:endParaRPr sz="900" dirty="0">
              <a:latin typeface="Orgon Slab"/>
              <a:cs typeface="Orgon Slab"/>
            </a:endParaRPr>
          </a:p>
          <a:p>
            <a:pPr marL="127000" indent="-114300">
              <a:lnSpc>
                <a:spcPct val="100000"/>
              </a:lnSpc>
              <a:spcBef>
                <a:spcPts val="200"/>
              </a:spcBef>
              <a:buChar char="•"/>
              <a:tabLst>
                <a:tab pos="127000" algn="l"/>
              </a:tabLst>
            </a:pPr>
            <a:r>
              <a:rPr sz="750" b="0" spc="-15" dirty="0">
                <a:solidFill>
                  <a:srgbClr val="231F20"/>
                </a:solidFill>
                <a:latin typeface="Orgon Slab Light"/>
                <a:cs typeface="Orgon Slab Light"/>
              </a:rPr>
              <a:t>200</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ganizations</a:t>
            </a:r>
            <a:endParaRPr sz="750" dirty="0">
              <a:latin typeface="Orgon Slab Light"/>
              <a:cs typeface="Orgon Slab Light"/>
            </a:endParaRPr>
          </a:p>
          <a:p>
            <a:pPr marL="127000" marR="19050" indent="-114300">
              <a:lnSpc>
                <a:spcPct val="100000"/>
              </a:lnSpc>
              <a:spcBef>
                <a:spcPts val="229"/>
              </a:spcBef>
              <a:buChar char="•"/>
              <a:tabLst>
                <a:tab pos="127000" algn="l"/>
              </a:tabLst>
            </a:pPr>
            <a:r>
              <a:rPr sz="750" b="0" spc="-20" dirty="0">
                <a:solidFill>
                  <a:srgbClr val="231F20"/>
                </a:solidFill>
                <a:latin typeface="Orgon Slab Light"/>
                <a:cs typeface="Orgon Slab Light"/>
              </a:rPr>
              <a:t>A</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ademi</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hono</a:t>
            </a:r>
            <a:r>
              <a:rPr sz="750" b="0" spc="-75" dirty="0">
                <a:solidFill>
                  <a:srgbClr val="231F20"/>
                </a:solidFill>
                <a:latin typeface="Orgon Slab Light"/>
                <a:cs typeface="Orgon Slab Light"/>
              </a:rPr>
              <a:t>r</a:t>
            </a:r>
            <a:r>
              <a:rPr sz="750" b="0" dirty="0">
                <a:solidFill>
                  <a:srgbClr val="231F20"/>
                </a:solidFill>
                <a:latin typeface="Orgon Slab Light"/>
                <a:cs typeface="Orgon Slab Light"/>
              </a:rPr>
              <a:t>, </a:t>
            </a:r>
            <a:r>
              <a:rPr sz="750" b="0" spc="-15" dirty="0">
                <a:solidFill>
                  <a:srgbClr val="231F20"/>
                </a:solidFill>
                <a:latin typeface="Orgon Slab Light"/>
                <a:cs typeface="Orgon Slab Light"/>
              </a:rPr>
              <a:t>inter</a:t>
            </a:r>
            <a:r>
              <a:rPr sz="750" b="0" spc="-25" dirty="0">
                <a:solidFill>
                  <a:srgbClr val="231F20"/>
                </a:solidFill>
                <a:latin typeface="Orgon Slab Light"/>
                <a:cs typeface="Orgon Slab Light"/>
              </a:rPr>
              <a:t>n</a:t>
            </a:r>
            <a:r>
              <a:rPr sz="750" b="0" spc="-15" dirty="0">
                <a:solidFill>
                  <a:srgbClr val="231F20"/>
                </a:solidFill>
                <a:latin typeface="Orgon Slab Light"/>
                <a:cs typeface="Orgon Slab Light"/>
              </a:rPr>
              <a:t>atio</a:t>
            </a:r>
            <a:r>
              <a:rPr sz="750" b="0" spc="-25" dirty="0">
                <a:solidFill>
                  <a:srgbClr val="231F20"/>
                </a:solidFill>
                <a:latin typeface="Orgon Slab Light"/>
                <a:cs typeface="Orgon Slab Light"/>
              </a:rPr>
              <a:t>n</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l</a:t>
            </a:r>
            <a:r>
              <a:rPr sz="750" b="0" spc="-15" dirty="0">
                <a:solidFill>
                  <a:srgbClr val="231F20"/>
                </a:solidFill>
                <a:latin typeface="Orgon Slab Light"/>
                <a:cs typeface="Orgon Slab Light"/>
              </a:rPr>
              <a:t>/inte</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ultu</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al, se</a:t>
            </a:r>
            <a:r>
              <a:rPr sz="750" b="0" spc="-10" dirty="0">
                <a:solidFill>
                  <a:srgbClr val="231F20"/>
                </a:solidFill>
                <a:latin typeface="Orgon Slab Light"/>
                <a:cs typeface="Orgon Slab Light"/>
              </a:rPr>
              <a:t>r</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i</a:t>
            </a:r>
            <a:r>
              <a:rPr sz="750" b="0" spc="-30" dirty="0">
                <a:solidFill>
                  <a:srgbClr val="231F20"/>
                </a:solidFill>
                <a:latin typeface="Orgon Slab Light"/>
                <a:cs typeface="Orgon Slab Light"/>
              </a:rPr>
              <a:t>c</a:t>
            </a:r>
            <a:r>
              <a:rPr sz="750" b="0" spc="-15" dirty="0">
                <a:solidFill>
                  <a:srgbClr val="231F20"/>
                </a:solidFill>
                <a:latin typeface="Orgon Slab Light"/>
                <a:cs typeface="Orgon Slab Light"/>
              </a:rPr>
              <a:t>e</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g</a:t>
            </a:r>
            <a:r>
              <a:rPr sz="750" b="0" spc="-25" dirty="0">
                <a:solidFill>
                  <a:srgbClr val="231F20"/>
                </a:solidFill>
                <a:latin typeface="Orgon Slab Light"/>
                <a:cs typeface="Orgon Slab Light"/>
              </a:rPr>
              <a:t>ov</a:t>
            </a:r>
            <a:r>
              <a:rPr sz="750" b="0" spc="-15" dirty="0">
                <a:solidFill>
                  <a:srgbClr val="231F20"/>
                </a:solidFill>
                <a:latin typeface="Orgon Slab Light"/>
                <a:cs typeface="Orgon Slab Light"/>
              </a:rPr>
              <a:t>ernmen</a:t>
            </a:r>
            <a:r>
              <a:rPr sz="750" b="0" spc="5" dirty="0">
                <a:solidFill>
                  <a:srgbClr val="231F20"/>
                </a:solidFill>
                <a:latin typeface="Orgon Slab Light"/>
                <a:cs typeface="Orgon Slab Light"/>
              </a:rPr>
              <a:t>t</a:t>
            </a:r>
            <a:r>
              <a:rPr sz="750" b="0" dirty="0">
                <a:solidFill>
                  <a:srgbClr val="231F20"/>
                </a:solidFill>
                <a:latin typeface="Orgon Slab Light"/>
                <a:cs typeface="Orgon Slab Light"/>
              </a:rPr>
              <a:t>, </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eligious</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specia</a:t>
            </a:r>
            <a:r>
              <a:rPr sz="750" b="0" dirty="0">
                <a:solidFill>
                  <a:srgbClr val="231F20"/>
                </a:solidFill>
                <a:latin typeface="Orgon Slab Light"/>
                <a:cs typeface="Orgon Slab Light"/>
              </a:rPr>
              <a:t>l</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inte</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es</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and p</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ofessio</a:t>
            </a:r>
            <a:r>
              <a:rPr sz="750" b="0" spc="-25" dirty="0">
                <a:solidFill>
                  <a:srgbClr val="231F20"/>
                </a:solidFill>
                <a:latin typeface="Orgon Slab Light"/>
                <a:cs typeface="Orgon Slab Light"/>
              </a:rPr>
              <a:t>n</a:t>
            </a:r>
            <a:r>
              <a:rPr sz="750" b="0" spc="-15" dirty="0">
                <a:solidFill>
                  <a:srgbClr val="231F20"/>
                </a:solidFill>
                <a:latin typeface="Orgon Slab Light"/>
                <a:cs typeface="Orgon Slab Light"/>
              </a:rPr>
              <a:t>al</a:t>
            </a:r>
            <a:endParaRPr sz="750" dirty="0">
              <a:latin typeface="Orgon Slab Light"/>
              <a:cs typeface="Orgon Slab Light"/>
            </a:endParaRPr>
          </a:p>
          <a:p>
            <a:pPr marL="127000" indent="-114300">
              <a:lnSpc>
                <a:spcPct val="100000"/>
              </a:lnSpc>
              <a:spcBef>
                <a:spcPts val="229"/>
              </a:spcBef>
              <a:buChar char="•"/>
              <a:tabLst>
                <a:tab pos="127000" algn="l"/>
              </a:tabLst>
            </a:pPr>
            <a:r>
              <a:rPr sz="750" b="0" spc="-15" dirty="0">
                <a:solidFill>
                  <a:srgbClr val="231F20"/>
                </a:solidFill>
                <a:latin typeface="Orgon Slab Light"/>
                <a:cs typeface="Orgon Slab Light"/>
              </a:rPr>
              <a:t>1</a:t>
            </a:r>
            <a:r>
              <a:rPr sz="750" b="0" dirty="0">
                <a:solidFill>
                  <a:srgbClr val="231F20"/>
                </a:solidFill>
                <a:latin typeface="Orgon Slab Light"/>
                <a:cs typeface="Orgon Slab Light"/>
              </a:rPr>
              <a:t>3</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inte</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ultu</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l</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lubs</a:t>
            </a:r>
            <a:endParaRPr sz="750" dirty="0">
              <a:latin typeface="Orgon Slab Light"/>
              <a:cs typeface="Orgon Slab Light"/>
            </a:endParaRPr>
          </a:p>
          <a:p>
            <a:pPr marL="127000" marR="117475" indent="-114300">
              <a:lnSpc>
                <a:spcPct val="100000"/>
              </a:lnSpc>
              <a:spcBef>
                <a:spcPts val="229"/>
              </a:spcBef>
              <a:buChar char="•"/>
              <a:tabLst>
                <a:tab pos="127000" algn="l"/>
              </a:tabLst>
            </a:pPr>
            <a:r>
              <a:rPr sz="750" b="0" spc="-15" dirty="0">
                <a:solidFill>
                  <a:srgbClr val="231F20"/>
                </a:solidFill>
                <a:latin typeface="Orgon Slab Light"/>
                <a:cs typeface="Orgon Slab Light"/>
              </a:rPr>
              <a:t>1</a:t>
            </a:r>
            <a:r>
              <a:rPr sz="750" b="0" dirty="0">
                <a:solidFill>
                  <a:srgbClr val="231F20"/>
                </a:solidFill>
                <a:latin typeface="Orgon Slab Light"/>
                <a:cs typeface="Orgon Slab Light"/>
              </a:rPr>
              <a:t>4</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studen</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desig</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spc="-25" dirty="0">
                <a:solidFill>
                  <a:srgbClr val="231F20"/>
                </a:solidFill>
                <a:latin typeface="Orgon Slab Light"/>
                <a:cs typeface="Orgon Slab Light"/>
              </a:rPr>
              <a:t>e</a:t>
            </a:r>
            <a:r>
              <a:rPr sz="750" b="0" spc="-15" dirty="0">
                <a:solidFill>
                  <a:srgbClr val="231F20"/>
                </a:solidFill>
                <a:latin typeface="Orgon Slab Light"/>
                <a:cs typeface="Orgon Slab Light"/>
              </a:rPr>
              <a:t>ams plu</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nin</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desig</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lub</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and o</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ganizations</a:t>
            </a:r>
            <a:endParaRPr sz="750" dirty="0">
              <a:latin typeface="Orgon Slab Light"/>
              <a:cs typeface="Orgon Slab Light"/>
            </a:endParaRPr>
          </a:p>
        </p:txBody>
      </p:sp>
      <p:sp>
        <p:nvSpPr>
          <p:cNvPr id="13" name="object 13"/>
          <p:cNvSpPr txBox="1"/>
          <p:nvPr/>
        </p:nvSpPr>
        <p:spPr>
          <a:xfrm>
            <a:off x="4350003" y="5665680"/>
            <a:ext cx="1124585" cy="579755"/>
          </a:xfrm>
          <a:prstGeom prst="rect">
            <a:avLst/>
          </a:prstGeom>
        </p:spPr>
        <p:txBody>
          <a:bodyPr vert="horz" wrap="square" lIns="0" tIns="0" rIns="0" bIns="0" rtlCol="0">
            <a:spAutoFit/>
          </a:bodyPr>
          <a:lstStyle/>
          <a:p>
            <a:pPr marL="13335">
              <a:lnSpc>
                <a:spcPts val="1300"/>
              </a:lnSpc>
            </a:pPr>
            <a:r>
              <a:rPr sz="1100" b="1" spc="-55" dirty="0">
                <a:solidFill>
                  <a:srgbClr val="002C3E"/>
                </a:solidFill>
                <a:latin typeface="Orgon Slab"/>
                <a:cs typeface="Orgon Slab"/>
              </a:rPr>
              <a:t>A</a:t>
            </a:r>
            <a:r>
              <a:rPr sz="1100" b="1" dirty="0">
                <a:solidFill>
                  <a:srgbClr val="002C3E"/>
                </a:solidFill>
                <a:latin typeface="Orgon Slab"/>
                <a:cs typeface="Orgon Slab"/>
              </a:rPr>
              <a:t>T</a:t>
            </a:r>
            <a:r>
              <a:rPr sz="1100" b="1" spc="10" dirty="0">
                <a:solidFill>
                  <a:srgbClr val="002C3E"/>
                </a:solidFill>
                <a:latin typeface="Orgon Slab"/>
                <a:cs typeface="Orgon Slab"/>
              </a:rPr>
              <a:t>H</a:t>
            </a:r>
            <a:r>
              <a:rPr sz="1100" b="1" spc="-30" dirty="0">
                <a:solidFill>
                  <a:srgbClr val="002C3E"/>
                </a:solidFill>
                <a:latin typeface="Orgon Slab"/>
                <a:cs typeface="Orgon Slab"/>
              </a:rPr>
              <a:t>L</a:t>
            </a:r>
            <a:r>
              <a:rPr sz="1100" b="1" spc="-10" dirty="0">
                <a:solidFill>
                  <a:srgbClr val="002C3E"/>
                </a:solidFill>
                <a:latin typeface="Orgon Slab"/>
                <a:cs typeface="Orgon Slab"/>
              </a:rPr>
              <a:t>E</a:t>
            </a:r>
            <a:r>
              <a:rPr sz="1100" b="1" dirty="0">
                <a:solidFill>
                  <a:srgbClr val="002C3E"/>
                </a:solidFill>
                <a:latin typeface="Orgon Slab"/>
                <a:cs typeface="Orgon Slab"/>
              </a:rPr>
              <a:t>T</a:t>
            </a:r>
            <a:r>
              <a:rPr sz="1100" b="1" spc="10" dirty="0">
                <a:solidFill>
                  <a:srgbClr val="002C3E"/>
                </a:solidFill>
                <a:latin typeface="Orgon Slab"/>
                <a:cs typeface="Orgon Slab"/>
              </a:rPr>
              <a:t>I</a:t>
            </a:r>
            <a:r>
              <a:rPr sz="1100" b="1" spc="5" dirty="0">
                <a:solidFill>
                  <a:srgbClr val="002C3E"/>
                </a:solidFill>
                <a:latin typeface="Orgon Slab"/>
                <a:cs typeface="Orgon Slab"/>
              </a:rPr>
              <a:t>C</a:t>
            </a:r>
            <a:r>
              <a:rPr sz="1100" b="1" dirty="0">
                <a:solidFill>
                  <a:srgbClr val="002C3E"/>
                </a:solidFill>
                <a:latin typeface="Orgon Slab"/>
                <a:cs typeface="Orgon Slab"/>
              </a:rPr>
              <a:t>S</a:t>
            </a:r>
            <a:endParaRPr sz="1100" dirty="0">
              <a:latin typeface="Orgon Slab"/>
              <a:cs typeface="Orgon Slab"/>
            </a:endParaRPr>
          </a:p>
          <a:p>
            <a:pPr marL="12700">
              <a:lnSpc>
                <a:spcPts val="1060"/>
              </a:lnSpc>
            </a:pPr>
            <a:r>
              <a:rPr sz="900" dirty="0">
                <a:solidFill>
                  <a:srgbClr val="F57F28"/>
                </a:solidFill>
                <a:latin typeface="Orgon Slab"/>
                <a:cs typeface="Orgon Slab"/>
              </a:rPr>
              <a:t>mine</a:t>
            </a:r>
            <a:r>
              <a:rPr sz="900" spc="-30" dirty="0">
                <a:solidFill>
                  <a:srgbClr val="F57F28"/>
                </a:solidFill>
                <a:latin typeface="Orgon Slab"/>
                <a:cs typeface="Orgon Slab"/>
              </a:rPr>
              <a:t>r</a:t>
            </a:r>
            <a:r>
              <a:rPr sz="900" dirty="0">
                <a:solidFill>
                  <a:srgbClr val="F57F28"/>
                </a:solidFill>
                <a:latin typeface="Orgon Slab"/>
                <a:cs typeface="Orgon Slab"/>
              </a:rPr>
              <a:t>athleti</a:t>
            </a:r>
            <a:r>
              <a:rPr sz="900" spc="-10" dirty="0">
                <a:solidFill>
                  <a:srgbClr val="F57F28"/>
                </a:solidFill>
                <a:latin typeface="Orgon Slab"/>
                <a:cs typeface="Orgon Slab"/>
              </a:rPr>
              <a:t>c</a:t>
            </a:r>
            <a:r>
              <a:rPr sz="900" dirty="0">
                <a:solidFill>
                  <a:srgbClr val="F57F28"/>
                </a:solidFill>
                <a:latin typeface="Orgon Slab"/>
                <a:cs typeface="Orgon Slab"/>
              </a:rPr>
              <a:t>s.</a:t>
            </a:r>
            <a:r>
              <a:rPr sz="900" spc="-15" dirty="0">
                <a:solidFill>
                  <a:srgbClr val="F57F28"/>
                </a:solidFill>
                <a:latin typeface="Orgon Slab"/>
                <a:cs typeface="Orgon Slab"/>
              </a:rPr>
              <a:t>c</a:t>
            </a:r>
            <a:r>
              <a:rPr sz="900" dirty="0">
                <a:solidFill>
                  <a:srgbClr val="F57F28"/>
                </a:solidFill>
                <a:latin typeface="Orgon Slab"/>
                <a:cs typeface="Orgon Slab"/>
              </a:rPr>
              <a:t>om</a:t>
            </a:r>
            <a:endParaRPr sz="900" dirty="0">
              <a:latin typeface="Orgon Slab"/>
              <a:cs typeface="Orgon Slab"/>
            </a:endParaRPr>
          </a:p>
          <a:p>
            <a:pPr marL="127000" indent="-114300">
              <a:lnSpc>
                <a:spcPct val="100000"/>
              </a:lnSpc>
              <a:spcBef>
                <a:spcPts val="204"/>
              </a:spcBef>
              <a:buChar char="•"/>
              <a:tabLst>
                <a:tab pos="127000" algn="l"/>
              </a:tabLst>
            </a:pPr>
            <a:r>
              <a:rPr sz="750" b="0" spc="-15" dirty="0">
                <a:solidFill>
                  <a:srgbClr val="231F20"/>
                </a:solidFill>
                <a:latin typeface="Orgon Slab Light"/>
                <a:cs typeface="Orgon Slab Light"/>
              </a:rPr>
              <a:t>1</a:t>
            </a:r>
            <a:r>
              <a:rPr sz="750" b="0" dirty="0">
                <a:solidFill>
                  <a:srgbClr val="231F20"/>
                </a:solidFill>
                <a:latin typeface="Orgon Slab Light"/>
                <a:cs typeface="Orgon Slab Light"/>
              </a:rPr>
              <a:t>3</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inte</a:t>
            </a:r>
            <a:r>
              <a:rPr sz="750" b="0" spc="-30" dirty="0">
                <a:solidFill>
                  <a:srgbClr val="231F20"/>
                </a:solidFill>
                <a:latin typeface="Orgon Slab Light"/>
                <a:cs typeface="Orgon Slab Light"/>
              </a:rPr>
              <a:t>rc</a:t>
            </a:r>
            <a:r>
              <a:rPr sz="750" b="0" spc="-15" dirty="0">
                <a:solidFill>
                  <a:srgbClr val="231F20"/>
                </a:solidFill>
                <a:latin typeface="Orgon Slab Light"/>
                <a:cs typeface="Orgon Slab Light"/>
              </a:rPr>
              <a:t>ollegiat</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sports</a:t>
            </a:r>
            <a:endParaRPr sz="750" dirty="0">
              <a:latin typeface="Orgon Slab Light"/>
              <a:cs typeface="Orgon Slab Light"/>
            </a:endParaRPr>
          </a:p>
          <a:p>
            <a:pPr marL="127000" indent="-114300">
              <a:lnSpc>
                <a:spcPct val="100000"/>
              </a:lnSpc>
              <a:spcBef>
                <a:spcPts val="229"/>
              </a:spcBef>
              <a:buChar char="•"/>
              <a:tabLst>
                <a:tab pos="127000" algn="l"/>
              </a:tabLst>
            </a:pPr>
            <a:r>
              <a:rPr sz="750" b="0" spc="-15" dirty="0">
                <a:solidFill>
                  <a:srgbClr val="231F20"/>
                </a:solidFill>
                <a:latin typeface="Orgon Slab Light"/>
                <a:cs typeface="Orgon Slab Light"/>
              </a:rPr>
              <a:t>1</a:t>
            </a:r>
            <a:r>
              <a:rPr sz="750" b="0" dirty="0">
                <a:solidFill>
                  <a:srgbClr val="231F20"/>
                </a:solidFill>
                <a:latin typeface="Orgon Slab Light"/>
                <a:cs typeface="Orgon Slab Light"/>
              </a:rPr>
              <a:t>9</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int</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amu</a:t>
            </a:r>
            <a:r>
              <a:rPr sz="750" b="0" spc="-40" dirty="0">
                <a:solidFill>
                  <a:srgbClr val="231F20"/>
                </a:solidFill>
                <a:latin typeface="Orgon Slab Light"/>
                <a:cs typeface="Orgon Slab Light"/>
              </a:rPr>
              <a:t>r</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l</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sports</a:t>
            </a:r>
            <a:endParaRPr sz="750" dirty="0">
              <a:latin typeface="Orgon Slab Light"/>
              <a:cs typeface="Orgon Slab Light"/>
            </a:endParaRPr>
          </a:p>
        </p:txBody>
      </p:sp>
      <p:sp>
        <p:nvSpPr>
          <p:cNvPr id="14" name="object 14"/>
          <p:cNvSpPr txBox="1"/>
          <p:nvPr/>
        </p:nvSpPr>
        <p:spPr>
          <a:xfrm>
            <a:off x="5989828" y="3000500"/>
            <a:ext cx="1285875" cy="1538883"/>
          </a:xfrm>
          <a:prstGeom prst="rect">
            <a:avLst/>
          </a:prstGeom>
        </p:spPr>
        <p:txBody>
          <a:bodyPr vert="horz" wrap="square" lIns="0" tIns="0" rIns="0" bIns="0" rtlCol="0">
            <a:spAutoFit/>
          </a:bodyPr>
          <a:lstStyle/>
          <a:p>
            <a:pPr marL="13335">
              <a:lnSpc>
                <a:spcPts val="1300"/>
              </a:lnSpc>
            </a:pPr>
            <a:r>
              <a:rPr sz="1100" b="1" spc="5" dirty="0">
                <a:solidFill>
                  <a:srgbClr val="002C3E"/>
                </a:solidFill>
                <a:latin typeface="Orgon Slab"/>
                <a:cs typeface="Orgon Slab"/>
              </a:rPr>
              <a:t>C</a:t>
            </a:r>
            <a:r>
              <a:rPr sz="1100" b="1" spc="10" dirty="0">
                <a:solidFill>
                  <a:srgbClr val="002C3E"/>
                </a:solidFill>
                <a:latin typeface="Orgon Slab"/>
                <a:cs typeface="Orgon Slab"/>
              </a:rPr>
              <a:t>A</a:t>
            </a:r>
            <a:r>
              <a:rPr sz="1100" b="1" spc="-5" dirty="0">
                <a:solidFill>
                  <a:srgbClr val="002C3E"/>
                </a:solidFill>
                <a:latin typeface="Orgon Slab"/>
                <a:cs typeface="Orgon Slab"/>
              </a:rPr>
              <a:t>R</a:t>
            </a:r>
            <a:r>
              <a:rPr sz="1100" b="1" spc="25" dirty="0">
                <a:solidFill>
                  <a:srgbClr val="002C3E"/>
                </a:solidFill>
                <a:latin typeface="Orgon Slab"/>
                <a:cs typeface="Orgon Slab"/>
              </a:rPr>
              <a:t>EE</a:t>
            </a:r>
            <a:r>
              <a:rPr sz="1100" b="1" dirty="0">
                <a:solidFill>
                  <a:srgbClr val="002C3E"/>
                </a:solidFill>
                <a:latin typeface="Orgon Slab"/>
                <a:cs typeface="Orgon Slab"/>
              </a:rPr>
              <a:t>R</a:t>
            </a:r>
            <a:r>
              <a:rPr sz="1100" b="1" spc="10" dirty="0">
                <a:solidFill>
                  <a:srgbClr val="002C3E"/>
                </a:solidFill>
                <a:latin typeface="Orgon Slab"/>
                <a:cs typeface="Orgon Slab"/>
              </a:rPr>
              <a:t> SU</a:t>
            </a:r>
            <a:r>
              <a:rPr sz="1100" b="1" spc="-15" dirty="0">
                <a:solidFill>
                  <a:srgbClr val="002C3E"/>
                </a:solidFill>
                <a:latin typeface="Orgon Slab"/>
                <a:cs typeface="Orgon Slab"/>
              </a:rPr>
              <a:t>C</a:t>
            </a:r>
            <a:r>
              <a:rPr sz="1100" b="1" spc="10" dirty="0">
                <a:solidFill>
                  <a:srgbClr val="002C3E"/>
                </a:solidFill>
                <a:latin typeface="Orgon Slab"/>
                <a:cs typeface="Orgon Slab"/>
              </a:rPr>
              <a:t>CESS</a:t>
            </a:r>
            <a:endParaRPr sz="1100" dirty="0">
              <a:latin typeface="Orgon Slab"/>
              <a:cs typeface="Orgon Slab"/>
            </a:endParaRPr>
          </a:p>
          <a:p>
            <a:pPr marL="12700">
              <a:lnSpc>
                <a:spcPts val="1060"/>
              </a:lnSpc>
            </a:pPr>
            <a:r>
              <a:rPr sz="900" spc="-10" dirty="0">
                <a:solidFill>
                  <a:srgbClr val="F57F28"/>
                </a:solidFill>
                <a:latin typeface="Orgon Slab"/>
                <a:cs typeface="Orgon Slab"/>
              </a:rPr>
              <a:t>c</a:t>
            </a:r>
            <a:r>
              <a:rPr sz="900" dirty="0">
                <a:solidFill>
                  <a:srgbClr val="F57F28"/>
                </a:solidFill>
                <a:latin typeface="Orgon Slab"/>
                <a:cs typeface="Orgon Slab"/>
              </a:rPr>
              <a:t>a</a:t>
            </a:r>
            <a:r>
              <a:rPr sz="900" spc="-20" dirty="0">
                <a:solidFill>
                  <a:srgbClr val="F57F28"/>
                </a:solidFill>
                <a:latin typeface="Orgon Slab"/>
                <a:cs typeface="Orgon Slab"/>
              </a:rPr>
              <a:t>r</a:t>
            </a:r>
            <a:r>
              <a:rPr sz="900" dirty="0">
                <a:solidFill>
                  <a:srgbClr val="F57F28"/>
                </a:solidFill>
                <a:latin typeface="Orgon Slab"/>
                <a:cs typeface="Orgon Slab"/>
              </a:rPr>
              <a:t>ee</a:t>
            </a:r>
            <a:r>
              <a:rPr sz="900" spc="-45" dirty="0">
                <a:solidFill>
                  <a:srgbClr val="F57F28"/>
                </a:solidFill>
                <a:latin typeface="Orgon Slab"/>
                <a:cs typeface="Orgon Slab"/>
              </a:rPr>
              <a:t>r</a:t>
            </a:r>
            <a:r>
              <a:rPr sz="900" dirty="0">
                <a:solidFill>
                  <a:srgbClr val="F57F28"/>
                </a:solidFill>
                <a:latin typeface="Orgon Slab"/>
                <a:cs typeface="Orgon Slab"/>
              </a:rPr>
              <a:t>.ms</a:t>
            </a:r>
            <a:r>
              <a:rPr sz="900" spc="25" dirty="0">
                <a:solidFill>
                  <a:srgbClr val="F57F28"/>
                </a:solidFill>
                <a:latin typeface="Orgon Slab"/>
                <a:cs typeface="Orgon Slab"/>
              </a:rPr>
              <a:t>t</a:t>
            </a:r>
            <a:r>
              <a:rPr sz="900" dirty="0">
                <a:solidFill>
                  <a:srgbClr val="F57F28"/>
                </a:solidFill>
                <a:latin typeface="Orgon Slab"/>
                <a:cs typeface="Orgon Slab"/>
              </a:rPr>
              <a:t>.edu</a:t>
            </a:r>
            <a:endParaRPr sz="900" dirty="0">
              <a:latin typeface="Orgon Slab"/>
              <a:cs typeface="Orgon Slab"/>
            </a:endParaRPr>
          </a:p>
          <a:p>
            <a:pPr marL="127000" marR="106680" indent="-114300">
              <a:lnSpc>
                <a:spcPct val="100000"/>
              </a:lnSpc>
              <a:spcBef>
                <a:spcPts val="200"/>
              </a:spcBef>
              <a:buChar char="•"/>
              <a:tabLst>
                <a:tab pos="127000" algn="l"/>
              </a:tabLst>
            </a:pPr>
            <a:r>
              <a:rPr sz="750" b="0" spc="-15" dirty="0">
                <a:solidFill>
                  <a:srgbClr val="231F20"/>
                </a:solidFill>
                <a:latin typeface="Orgon Slab Light"/>
                <a:cs typeface="Orgon Slab Light"/>
              </a:rPr>
              <a:t>Mo</a:t>
            </a:r>
            <a:r>
              <a:rPr sz="750" b="0" spc="-30" dirty="0">
                <a:solidFill>
                  <a:srgbClr val="231F20"/>
                </a:solidFill>
                <a:latin typeface="Orgon Slab Light"/>
                <a:cs typeface="Orgon Slab Light"/>
              </a:rPr>
              <a:t>r</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spc="-25" dirty="0">
                <a:solidFill>
                  <a:srgbClr val="231F20"/>
                </a:solidFill>
                <a:latin typeface="Orgon Slab Light"/>
                <a:cs typeface="Orgon Slab Light"/>
              </a:rPr>
              <a:t>h</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lang="en-US" sz="750" spc="-15" dirty="0">
                <a:solidFill>
                  <a:srgbClr val="231F20"/>
                </a:solidFill>
                <a:latin typeface="Orgon Slab Light"/>
                <a:cs typeface="Orgon Slab Light"/>
              </a:rPr>
              <a:t>8</a:t>
            </a:r>
            <a:r>
              <a:rPr lang="en-US" sz="750" b="0" spc="-15" dirty="0" smtClean="0">
                <a:solidFill>
                  <a:srgbClr val="231F20"/>
                </a:solidFill>
                <a:latin typeface="Orgon Slab Light"/>
                <a:cs typeface="Orgon Slab Light"/>
              </a:rPr>
              <a:t>00 </a:t>
            </a:r>
            <a:r>
              <a:rPr sz="750" b="0" spc="-15" dirty="0" smtClean="0">
                <a:solidFill>
                  <a:srgbClr val="231F20"/>
                </a:solidFill>
                <a:latin typeface="Orgon Slab Light"/>
                <a:cs typeface="Orgon Slab Light"/>
              </a:rPr>
              <a:t>students </a:t>
            </a:r>
            <a:r>
              <a:rPr sz="750" b="0" spc="-30" dirty="0">
                <a:solidFill>
                  <a:srgbClr val="231F20"/>
                </a:solidFill>
                <a:latin typeface="Orgon Slab Light"/>
                <a:cs typeface="Orgon Slab Light"/>
              </a:rPr>
              <a:t>c</a:t>
            </a:r>
            <a:r>
              <a:rPr sz="750" b="0" spc="-15" dirty="0">
                <a:solidFill>
                  <a:srgbClr val="231F20"/>
                </a:solidFill>
                <a:latin typeface="Orgon Slab Light"/>
                <a:cs typeface="Orgon Slab Light"/>
              </a:rPr>
              <a:t>omplete</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dirty="0">
                <a:solidFill>
                  <a:srgbClr val="231F20"/>
                </a:solidFill>
                <a:latin typeface="Orgon Slab Light"/>
                <a:cs typeface="Orgon Slab Light"/>
              </a:rPr>
              <a:t>a</a:t>
            </a:r>
            <a:r>
              <a:rPr sz="750" b="0" spc="-30" dirty="0">
                <a:solidFill>
                  <a:srgbClr val="231F20"/>
                </a:solidFill>
                <a:latin typeface="Orgon Slab Light"/>
                <a:cs typeface="Orgon Slab Light"/>
              </a:rPr>
              <a:t> c</a:t>
            </a:r>
            <a:r>
              <a:rPr sz="750" b="0" spc="-15" dirty="0">
                <a:solidFill>
                  <a:srgbClr val="231F20"/>
                </a:solidFill>
                <a:latin typeface="Orgon Slab Light"/>
                <a:cs typeface="Orgon Slab Light"/>
              </a:rPr>
              <a:t>o-o</a:t>
            </a:r>
            <a:r>
              <a:rPr sz="750" b="0" dirty="0">
                <a:solidFill>
                  <a:srgbClr val="231F20"/>
                </a:solidFill>
                <a:latin typeface="Orgon Slab Light"/>
                <a:cs typeface="Orgon Slab Light"/>
              </a:rPr>
              <a:t>p</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or intern</a:t>
            </a:r>
            <a:r>
              <a:rPr sz="750" b="0" spc="-20" dirty="0">
                <a:solidFill>
                  <a:srgbClr val="231F20"/>
                </a:solidFill>
                <a:latin typeface="Orgon Slab Light"/>
                <a:cs typeface="Orgon Slab Light"/>
              </a:rPr>
              <a:t>s</a:t>
            </a:r>
            <a:r>
              <a:rPr sz="750" b="0" spc="-15" dirty="0">
                <a:solidFill>
                  <a:srgbClr val="231F20"/>
                </a:solidFill>
                <a:latin typeface="Orgon Slab Light"/>
                <a:cs typeface="Orgon Slab Light"/>
              </a:rPr>
              <a:t>hi</a:t>
            </a:r>
            <a:r>
              <a:rPr sz="750" b="0" dirty="0">
                <a:solidFill>
                  <a:srgbClr val="231F20"/>
                </a:solidFill>
                <a:latin typeface="Orgon Slab Light"/>
                <a:cs typeface="Orgon Slab Light"/>
              </a:rPr>
              <a:t>p</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i</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15" dirty="0" smtClean="0">
                <a:solidFill>
                  <a:srgbClr val="231F20"/>
                </a:solidFill>
                <a:latin typeface="Orgon Slab Light"/>
                <a:cs typeface="Orgon Slab Light"/>
              </a:rPr>
              <a:t>201</a:t>
            </a:r>
            <a:r>
              <a:rPr lang="en-US" sz="750" b="0" spc="-15" dirty="0" smtClean="0">
                <a:solidFill>
                  <a:srgbClr val="231F20"/>
                </a:solidFill>
                <a:latin typeface="Orgon Slab Light"/>
                <a:cs typeface="Orgon Slab Light"/>
              </a:rPr>
              <a:t>6</a:t>
            </a:r>
            <a:r>
              <a:rPr sz="750" b="0" spc="-15" dirty="0" smtClean="0">
                <a:solidFill>
                  <a:srgbClr val="231F20"/>
                </a:solidFill>
                <a:latin typeface="Orgon Slab Light"/>
                <a:cs typeface="Orgon Slab Light"/>
              </a:rPr>
              <a:t>–1</a:t>
            </a:r>
            <a:r>
              <a:rPr lang="en-US" sz="750" spc="-15" dirty="0">
                <a:solidFill>
                  <a:srgbClr val="231F20"/>
                </a:solidFill>
                <a:latin typeface="Orgon Slab Light"/>
                <a:cs typeface="Orgon Slab Light"/>
              </a:rPr>
              <a:t>7</a:t>
            </a:r>
            <a:endParaRPr sz="750" dirty="0">
              <a:latin typeface="Orgon Slab Light"/>
              <a:cs typeface="Orgon Slab Light"/>
            </a:endParaRPr>
          </a:p>
          <a:p>
            <a:pPr marL="127000" marR="5080" indent="-114300">
              <a:lnSpc>
                <a:spcPct val="100000"/>
              </a:lnSpc>
              <a:spcBef>
                <a:spcPts val="229"/>
              </a:spcBef>
              <a:buChar char="•"/>
              <a:tabLst>
                <a:tab pos="127000" algn="l"/>
              </a:tabLst>
            </a:pPr>
            <a:r>
              <a:rPr sz="750" b="0" spc="-15" dirty="0">
                <a:solidFill>
                  <a:srgbClr val="231F20"/>
                </a:solidFill>
                <a:latin typeface="Orgon Slab Light"/>
                <a:cs typeface="Orgon Slab Light"/>
              </a:rPr>
              <a:t>Mo</a:t>
            </a:r>
            <a:r>
              <a:rPr sz="750" b="0" spc="-30" dirty="0">
                <a:solidFill>
                  <a:srgbClr val="231F20"/>
                </a:solidFill>
                <a:latin typeface="Orgon Slab Light"/>
                <a:cs typeface="Orgon Slab Light"/>
              </a:rPr>
              <a:t>r</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spc="-25" dirty="0">
                <a:solidFill>
                  <a:srgbClr val="231F20"/>
                </a:solidFill>
                <a:latin typeface="Orgon Slab Light"/>
                <a:cs typeface="Orgon Slab Light"/>
              </a:rPr>
              <a:t>h</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15" dirty="0" smtClean="0">
                <a:solidFill>
                  <a:srgbClr val="231F20"/>
                </a:solidFill>
                <a:latin typeface="Orgon Slab Light"/>
                <a:cs typeface="Orgon Slab Light"/>
              </a:rPr>
              <a:t>1,1</a:t>
            </a:r>
            <a:r>
              <a:rPr lang="en-US" sz="750" b="0" spc="-15" dirty="0" smtClean="0">
                <a:solidFill>
                  <a:srgbClr val="231F20"/>
                </a:solidFill>
                <a:latin typeface="Orgon Slab Light"/>
                <a:cs typeface="Orgon Slab Light"/>
              </a:rPr>
              <a:t>5</a:t>
            </a:r>
            <a:r>
              <a:rPr sz="750" b="0" dirty="0" smtClean="0">
                <a:solidFill>
                  <a:srgbClr val="231F20"/>
                </a:solidFill>
                <a:latin typeface="Orgon Slab Light"/>
                <a:cs typeface="Orgon Slab Light"/>
              </a:rPr>
              <a:t>0</a:t>
            </a:r>
            <a:r>
              <a:rPr sz="750" b="0" spc="-30" dirty="0" smtClean="0">
                <a:solidFill>
                  <a:srgbClr val="231F20"/>
                </a:solidFill>
                <a:latin typeface="Orgon Slab Light"/>
                <a:cs typeface="Orgon Slab Light"/>
              </a:rPr>
              <a:t> </a:t>
            </a:r>
            <a:r>
              <a:rPr sz="750" b="0" spc="-15" dirty="0">
                <a:solidFill>
                  <a:srgbClr val="231F20"/>
                </a:solidFill>
                <a:latin typeface="Orgon Slab Light"/>
                <a:cs typeface="Orgon Slab Light"/>
              </a:rPr>
              <a:t>empl</a:t>
            </a:r>
            <a:r>
              <a:rPr sz="750" b="0" spc="-20" dirty="0">
                <a:solidFill>
                  <a:srgbClr val="231F20"/>
                </a:solidFill>
                <a:latin typeface="Orgon Slab Light"/>
                <a:cs typeface="Orgon Slab Light"/>
              </a:rPr>
              <a:t>o</a:t>
            </a:r>
            <a:r>
              <a:rPr sz="750" b="0" spc="-25" dirty="0">
                <a:solidFill>
                  <a:srgbClr val="231F20"/>
                </a:solidFill>
                <a:latin typeface="Orgon Slab Light"/>
                <a:cs typeface="Orgon Slab Light"/>
              </a:rPr>
              <a:t>y</a:t>
            </a:r>
            <a:r>
              <a:rPr sz="750" b="0" spc="-15" dirty="0">
                <a:solidFill>
                  <a:srgbClr val="231F20"/>
                </a:solidFill>
                <a:latin typeface="Orgon Slab Light"/>
                <a:cs typeface="Orgon Slab Light"/>
              </a:rPr>
              <a:t>e</a:t>
            </a:r>
            <a:r>
              <a:rPr sz="750" b="0" spc="-30" dirty="0">
                <a:solidFill>
                  <a:srgbClr val="231F20"/>
                </a:solidFill>
                <a:latin typeface="Orgon Slab Light"/>
                <a:cs typeface="Orgon Slab Light"/>
              </a:rPr>
              <a:t>r</a:t>
            </a:r>
            <a:r>
              <a:rPr sz="750" b="0" dirty="0">
                <a:solidFill>
                  <a:srgbClr val="231F20"/>
                </a:solidFill>
                <a:latin typeface="Orgon Slab Light"/>
                <a:cs typeface="Orgon Slab Light"/>
              </a:rPr>
              <a:t>s </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e</a:t>
            </a:r>
            <a:r>
              <a:rPr sz="750" b="0" spc="-20" dirty="0">
                <a:solidFill>
                  <a:srgbClr val="231F20"/>
                </a:solidFill>
                <a:latin typeface="Orgon Slab Light"/>
                <a:cs typeface="Orgon Slab Light"/>
              </a:rPr>
              <a:t>c</a:t>
            </a:r>
            <a:r>
              <a:rPr sz="750" b="0" spc="-15" dirty="0">
                <a:solidFill>
                  <a:srgbClr val="231F20"/>
                </a:solidFill>
                <a:latin typeface="Orgon Slab Light"/>
                <a:cs typeface="Orgon Slab Light"/>
              </a:rPr>
              <a:t>rui</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a:t>
            </a:r>
            <a:r>
              <a:rPr sz="750" b="0" dirty="0">
                <a:solidFill>
                  <a:srgbClr val="231F20"/>
                </a:solidFill>
                <a:latin typeface="Orgon Slab Light"/>
                <a:cs typeface="Orgon Slab Light"/>
              </a:rPr>
              <a:t>n</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c</a:t>
            </a:r>
            <a:r>
              <a:rPr sz="750" b="0" spc="-15" dirty="0">
                <a:solidFill>
                  <a:srgbClr val="231F20"/>
                </a:solidFill>
                <a:latin typeface="Orgon Slab Light"/>
                <a:cs typeface="Orgon Slab Light"/>
              </a:rPr>
              <a:t>ampu</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annuall</a:t>
            </a:r>
            <a:r>
              <a:rPr sz="750" b="0" dirty="0">
                <a:solidFill>
                  <a:srgbClr val="231F20"/>
                </a:solidFill>
                <a:latin typeface="Orgon Slab Light"/>
                <a:cs typeface="Orgon Slab Light"/>
              </a:rPr>
              <a:t>y</a:t>
            </a:r>
            <a:endParaRPr sz="750" dirty="0">
              <a:latin typeface="Orgon Slab Light"/>
              <a:cs typeface="Orgon Slab Light"/>
            </a:endParaRPr>
          </a:p>
          <a:p>
            <a:pPr marL="127000" marR="187960" indent="-114300">
              <a:lnSpc>
                <a:spcPct val="100000"/>
              </a:lnSpc>
              <a:spcBef>
                <a:spcPts val="229"/>
              </a:spcBef>
              <a:buChar char="•"/>
              <a:tabLst>
                <a:tab pos="127000" algn="l"/>
              </a:tabLst>
            </a:pPr>
            <a:r>
              <a:rPr sz="750" b="0" dirty="0">
                <a:solidFill>
                  <a:srgbClr val="231F20"/>
                </a:solidFill>
                <a:latin typeface="Orgon Slab Light"/>
                <a:cs typeface="Orgon Slab Light"/>
              </a:rPr>
              <a:t>N</a:t>
            </a:r>
            <a:r>
              <a:rPr sz="750" b="0" spc="-10" dirty="0">
                <a:solidFill>
                  <a:srgbClr val="231F20"/>
                </a:solidFill>
                <a:latin typeface="Orgon Slab Light"/>
                <a:cs typeface="Orgon Slab Light"/>
              </a:rPr>
              <a:t>o</a:t>
            </a:r>
            <a:r>
              <a:rPr sz="750" b="0" dirty="0">
                <a:solidFill>
                  <a:srgbClr val="231F20"/>
                </a:solidFill>
                <a:latin typeface="Orgon Slab Light"/>
                <a:cs typeface="Orgon Slab Light"/>
              </a:rPr>
              <a:t>. </a:t>
            </a:r>
            <a:r>
              <a:rPr lang="en-US" sz="750" b="0" dirty="0" smtClean="0">
                <a:solidFill>
                  <a:srgbClr val="231F20"/>
                </a:solidFill>
                <a:latin typeface="Orgon Slab Light"/>
                <a:cs typeface="Orgon Slab Light"/>
              </a:rPr>
              <a:t>8</a:t>
            </a:r>
            <a:r>
              <a:rPr sz="750" b="0" dirty="0" smtClean="0">
                <a:solidFill>
                  <a:srgbClr val="231F20"/>
                </a:solidFill>
                <a:latin typeface="Orgon Slab Light"/>
                <a:cs typeface="Orgon Slab Light"/>
              </a:rPr>
              <a:t> </a:t>
            </a:r>
            <a:r>
              <a:rPr sz="750" b="0" dirty="0">
                <a:solidFill>
                  <a:srgbClr val="231F20"/>
                </a:solidFill>
                <a:latin typeface="Orgon Slab Light"/>
                <a:cs typeface="Orgon Slab Light"/>
              </a:rPr>
              <a:t>public un</a:t>
            </a:r>
            <a:r>
              <a:rPr sz="750" b="0" spc="-15" dirty="0">
                <a:solidFill>
                  <a:srgbClr val="231F20"/>
                </a:solidFill>
                <a:latin typeface="Orgon Slab Light"/>
                <a:cs typeface="Orgon Slab Light"/>
              </a:rPr>
              <a:t>i</a:t>
            </a:r>
            <a:r>
              <a:rPr sz="750" b="0" spc="-10" dirty="0">
                <a:solidFill>
                  <a:srgbClr val="231F20"/>
                </a:solidFill>
                <a:latin typeface="Orgon Slab Light"/>
                <a:cs typeface="Orgon Slab Light"/>
              </a:rPr>
              <a:t>v</a:t>
            </a:r>
            <a:r>
              <a:rPr sz="750" b="0" dirty="0">
                <a:solidFill>
                  <a:srgbClr val="231F20"/>
                </a:solidFill>
                <a:latin typeface="Orgon Slab Light"/>
                <a:cs typeface="Orgon Slab Light"/>
              </a:rPr>
              <a:t>e</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si</a:t>
            </a:r>
            <a:r>
              <a:rPr sz="750" b="0" spc="-5" dirty="0">
                <a:solidFill>
                  <a:srgbClr val="231F20"/>
                </a:solidFill>
                <a:latin typeface="Orgon Slab Light"/>
                <a:cs typeface="Orgon Slab Light"/>
              </a:rPr>
              <a:t>t</a:t>
            </a:r>
            <a:r>
              <a:rPr sz="750" b="0" dirty="0">
                <a:solidFill>
                  <a:srgbClr val="231F20"/>
                </a:solidFill>
                <a:latin typeface="Orgon Slab Light"/>
                <a:cs typeface="Orgon Slab Light"/>
              </a:rPr>
              <a:t>y for annualized </a:t>
            </a:r>
            <a:r>
              <a:rPr sz="750" b="0" spc="-15" dirty="0">
                <a:solidFill>
                  <a:srgbClr val="231F20"/>
                </a:solidFill>
                <a:latin typeface="Orgon Slab Light"/>
                <a:cs typeface="Orgon Slab Light"/>
              </a:rPr>
              <a:t>r</a:t>
            </a:r>
            <a:r>
              <a:rPr sz="750" b="0" dirty="0">
                <a:solidFill>
                  <a:srgbClr val="231F20"/>
                </a:solidFill>
                <a:latin typeface="Orgon Slab Light"/>
                <a:cs typeface="Orgon Slab Light"/>
              </a:rPr>
              <a:t>eturn on i</a:t>
            </a:r>
            <a:r>
              <a:rPr sz="750" b="0" spc="-5" dirty="0">
                <a:solidFill>
                  <a:srgbClr val="231F20"/>
                </a:solidFill>
                <a:latin typeface="Orgon Slab Light"/>
                <a:cs typeface="Orgon Slab Light"/>
              </a:rPr>
              <a:t>n</a:t>
            </a:r>
            <a:r>
              <a:rPr sz="750" b="0" spc="-10" dirty="0">
                <a:solidFill>
                  <a:srgbClr val="231F20"/>
                </a:solidFill>
                <a:latin typeface="Orgon Slab Light"/>
                <a:cs typeface="Orgon Slab Light"/>
              </a:rPr>
              <a:t>v</a:t>
            </a:r>
            <a:r>
              <a:rPr sz="750" b="0" dirty="0">
                <a:solidFill>
                  <a:srgbClr val="231F20"/>
                </a:solidFill>
                <a:latin typeface="Orgon Slab Light"/>
                <a:cs typeface="Orgon Slab Light"/>
              </a:rPr>
              <a:t>estment </a:t>
            </a:r>
            <a:r>
              <a:rPr sz="750" b="0" spc="5" dirty="0">
                <a:solidFill>
                  <a:srgbClr val="231F20"/>
                </a:solidFill>
                <a:latin typeface="Orgon Slab Light"/>
                <a:cs typeface="Orgon Slab Light"/>
              </a:rPr>
              <a:t>(</a:t>
            </a:r>
            <a:r>
              <a:rPr sz="750" b="0" spc="-55" dirty="0">
                <a:solidFill>
                  <a:srgbClr val="231F20"/>
                </a:solidFill>
                <a:latin typeface="Orgon Slab Light"/>
                <a:cs typeface="Orgon Slab Light"/>
              </a:rPr>
              <a:t>P</a:t>
            </a:r>
            <a:r>
              <a:rPr sz="750" b="0" spc="-20" dirty="0">
                <a:solidFill>
                  <a:srgbClr val="231F20"/>
                </a:solidFill>
                <a:latin typeface="Orgon Slab Light"/>
                <a:cs typeface="Orgon Slab Light"/>
              </a:rPr>
              <a:t>a</a:t>
            </a:r>
            <a:r>
              <a:rPr sz="750" b="0" spc="-5" dirty="0">
                <a:solidFill>
                  <a:srgbClr val="231F20"/>
                </a:solidFill>
                <a:latin typeface="Orgon Slab Light"/>
                <a:cs typeface="Orgon Slab Light"/>
              </a:rPr>
              <a:t>y</a:t>
            </a:r>
            <a:r>
              <a:rPr sz="750" b="0" dirty="0">
                <a:solidFill>
                  <a:srgbClr val="231F20"/>
                </a:solidFill>
                <a:latin typeface="Orgon Slab Light"/>
                <a:cs typeface="Orgon Slab Light"/>
              </a:rPr>
              <a:t>s</a:t>
            </a:r>
            <a:r>
              <a:rPr sz="750" b="0" spc="-10" dirty="0">
                <a:solidFill>
                  <a:srgbClr val="231F20"/>
                </a:solidFill>
                <a:latin typeface="Orgon Slab Light"/>
                <a:cs typeface="Orgon Slab Light"/>
              </a:rPr>
              <a:t>c</a:t>
            </a:r>
            <a:r>
              <a:rPr sz="750" b="0" dirty="0">
                <a:solidFill>
                  <a:srgbClr val="231F20"/>
                </a:solidFill>
                <a:latin typeface="Orgon Slab Light"/>
                <a:cs typeface="Orgon Slab Light"/>
              </a:rPr>
              <a:t>ale.</a:t>
            </a:r>
            <a:r>
              <a:rPr sz="750" b="0" spc="-15" dirty="0">
                <a:solidFill>
                  <a:srgbClr val="231F20"/>
                </a:solidFill>
                <a:latin typeface="Orgon Slab Light"/>
                <a:cs typeface="Orgon Slab Light"/>
              </a:rPr>
              <a:t>c</a:t>
            </a:r>
            <a:r>
              <a:rPr sz="750" b="0" dirty="0">
                <a:solidFill>
                  <a:srgbClr val="231F20"/>
                </a:solidFill>
                <a:latin typeface="Orgon Slab Light"/>
                <a:cs typeface="Orgon Slab Light"/>
              </a:rPr>
              <a:t>o</a:t>
            </a:r>
            <a:r>
              <a:rPr sz="750" b="0" spc="5" dirty="0">
                <a:solidFill>
                  <a:srgbClr val="231F20"/>
                </a:solidFill>
                <a:latin typeface="Orgon Slab Light"/>
                <a:cs typeface="Orgon Slab Light"/>
              </a:rPr>
              <a:t>m</a:t>
            </a:r>
            <a:r>
              <a:rPr sz="750" b="0" dirty="0">
                <a:solidFill>
                  <a:srgbClr val="231F20"/>
                </a:solidFill>
                <a:latin typeface="Orgon Slab Light"/>
                <a:cs typeface="Orgon Slab Light"/>
              </a:rPr>
              <a:t>, </a:t>
            </a:r>
            <a:r>
              <a:rPr lang="en-US" sz="750" b="0" dirty="0" smtClean="0">
                <a:solidFill>
                  <a:srgbClr val="231F20"/>
                </a:solidFill>
                <a:latin typeface="Orgon Slab Light"/>
                <a:cs typeface="Orgon Slab Light"/>
              </a:rPr>
              <a:t>April </a:t>
            </a:r>
            <a:r>
              <a:rPr sz="750" b="0" dirty="0" smtClean="0">
                <a:solidFill>
                  <a:srgbClr val="231F20"/>
                </a:solidFill>
                <a:latin typeface="Orgon Slab Light"/>
                <a:cs typeface="Orgon Slab Light"/>
              </a:rPr>
              <a:t>201</a:t>
            </a:r>
            <a:r>
              <a:rPr lang="en-US" sz="750" b="0" dirty="0" smtClean="0">
                <a:solidFill>
                  <a:srgbClr val="231F20"/>
                </a:solidFill>
                <a:latin typeface="Orgon Slab Light"/>
                <a:cs typeface="Orgon Slab Light"/>
              </a:rPr>
              <a:t>7</a:t>
            </a:r>
            <a:r>
              <a:rPr sz="750" b="0" dirty="0" smtClean="0">
                <a:solidFill>
                  <a:srgbClr val="231F20"/>
                </a:solidFill>
                <a:latin typeface="Orgon Slab Light"/>
                <a:cs typeface="Orgon Slab Light"/>
              </a:rPr>
              <a:t>)</a:t>
            </a:r>
            <a:endParaRPr sz="750" dirty="0">
              <a:latin typeface="Orgon Slab Light"/>
              <a:cs typeface="Orgon Slab Light"/>
            </a:endParaRPr>
          </a:p>
        </p:txBody>
      </p:sp>
      <p:sp>
        <p:nvSpPr>
          <p:cNvPr id="15" name="object 15"/>
          <p:cNvSpPr txBox="1"/>
          <p:nvPr/>
        </p:nvSpPr>
        <p:spPr>
          <a:xfrm>
            <a:off x="5989828" y="4534915"/>
            <a:ext cx="1369060" cy="1187450"/>
          </a:xfrm>
          <a:prstGeom prst="rect">
            <a:avLst/>
          </a:prstGeom>
        </p:spPr>
        <p:txBody>
          <a:bodyPr vert="horz" wrap="square" lIns="0" tIns="0" rIns="0" bIns="0" rtlCol="0">
            <a:spAutoFit/>
          </a:bodyPr>
          <a:lstStyle/>
          <a:p>
            <a:pPr marL="13335">
              <a:lnSpc>
                <a:spcPct val="100000"/>
              </a:lnSpc>
            </a:pPr>
            <a:r>
              <a:rPr sz="1100" b="1" spc="-25" dirty="0">
                <a:solidFill>
                  <a:srgbClr val="002C3E"/>
                </a:solidFill>
                <a:latin typeface="Orgon Slab"/>
                <a:cs typeface="Orgon Slab"/>
              </a:rPr>
              <a:t>R</a:t>
            </a:r>
            <a:r>
              <a:rPr sz="1100" b="1" spc="10" dirty="0">
                <a:solidFill>
                  <a:srgbClr val="002C3E"/>
                </a:solidFill>
                <a:latin typeface="Orgon Slab"/>
                <a:cs typeface="Orgon Slab"/>
              </a:rPr>
              <a:t>O</a:t>
            </a:r>
            <a:r>
              <a:rPr sz="1100" b="1" spc="-30" dirty="0">
                <a:solidFill>
                  <a:srgbClr val="002C3E"/>
                </a:solidFill>
                <a:latin typeface="Orgon Slab"/>
                <a:cs typeface="Orgon Slab"/>
              </a:rPr>
              <a:t>L</a:t>
            </a:r>
            <a:r>
              <a:rPr sz="1100" b="1" spc="10" dirty="0">
                <a:solidFill>
                  <a:srgbClr val="002C3E"/>
                </a:solidFill>
                <a:latin typeface="Orgon Slab"/>
                <a:cs typeface="Orgon Slab"/>
              </a:rPr>
              <a:t>L</a:t>
            </a:r>
            <a:r>
              <a:rPr sz="1100" b="1" dirty="0">
                <a:solidFill>
                  <a:srgbClr val="002C3E"/>
                </a:solidFill>
                <a:latin typeface="Orgon Slab"/>
                <a:cs typeface="Orgon Slab"/>
              </a:rPr>
              <a:t>A</a:t>
            </a:r>
            <a:r>
              <a:rPr sz="1100" b="1" spc="10" dirty="0">
                <a:solidFill>
                  <a:srgbClr val="002C3E"/>
                </a:solidFill>
                <a:latin typeface="Orgon Slab"/>
                <a:cs typeface="Orgon Slab"/>
              </a:rPr>
              <a:t> </a:t>
            </a:r>
            <a:r>
              <a:rPr sz="1100" b="1" spc="-15" dirty="0">
                <a:solidFill>
                  <a:srgbClr val="002C3E"/>
                </a:solidFill>
                <a:latin typeface="Orgon Slab"/>
                <a:cs typeface="Orgon Slab"/>
              </a:rPr>
              <a:t>C</a:t>
            </a:r>
            <a:r>
              <a:rPr sz="1100" b="1" spc="10" dirty="0">
                <a:solidFill>
                  <a:srgbClr val="002C3E"/>
                </a:solidFill>
                <a:latin typeface="Orgon Slab"/>
                <a:cs typeface="Orgon Slab"/>
              </a:rPr>
              <a:t>OMMUN</a:t>
            </a:r>
            <a:r>
              <a:rPr sz="1100" b="1" dirty="0">
                <a:solidFill>
                  <a:srgbClr val="002C3E"/>
                </a:solidFill>
                <a:latin typeface="Orgon Slab"/>
                <a:cs typeface="Orgon Slab"/>
              </a:rPr>
              <a:t>I</a:t>
            </a:r>
            <a:r>
              <a:rPr sz="1100" b="1" spc="10" dirty="0">
                <a:solidFill>
                  <a:srgbClr val="002C3E"/>
                </a:solidFill>
                <a:latin typeface="Orgon Slab"/>
                <a:cs typeface="Orgon Slab"/>
              </a:rPr>
              <a:t>TY</a:t>
            </a:r>
            <a:endParaRPr sz="1100">
              <a:latin typeface="Orgon Slab"/>
              <a:cs typeface="Orgon Slab"/>
            </a:endParaRPr>
          </a:p>
          <a:p>
            <a:pPr marL="127000" indent="-114300">
              <a:lnSpc>
                <a:spcPct val="100000"/>
              </a:lnSpc>
              <a:spcBef>
                <a:spcPts val="165"/>
              </a:spcBef>
              <a:buChar char="•"/>
              <a:tabLst>
                <a:tab pos="127000" algn="l"/>
              </a:tabLst>
            </a:pPr>
            <a:r>
              <a:rPr sz="750" b="0" spc="-35" dirty="0">
                <a:solidFill>
                  <a:srgbClr val="231F20"/>
                </a:solidFill>
                <a:latin typeface="Orgon Slab Light"/>
                <a:cs typeface="Orgon Slab Light"/>
              </a:rPr>
              <a:t>C</a:t>
            </a:r>
            <a:r>
              <a:rPr sz="750" b="0" spc="-15" dirty="0">
                <a:solidFill>
                  <a:srgbClr val="231F20"/>
                </a:solidFill>
                <a:latin typeface="Orgon Slab Light"/>
                <a:cs typeface="Orgon Slab Light"/>
              </a:rPr>
              <a:t>ommite</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dirty="0">
                <a:solidFill>
                  <a:srgbClr val="231F20"/>
                </a:solidFill>
                <a:latin typeface="Orgon Slab Light"/>
                <a:cs typeface="Orgon Slab Light"/>
              </a:rPr>
              <a:t>o</a:t>
            </a:r>
            <a:r>
              <a:rPr sz="750" b="0" spc="-30" dirty="0">
                <a:solidFill>
                  <a:srgbClr val="231F20"/>
                </a:solidFill>
                <a:latin typeface="Orgon Slab Light"/>
                <a:cs typeface="Orgon Slab Light"/>
              </a:rPr>
              <a:t> </a:t>
            </a:r>
            <a:r>
              <a:rPr sz="750" b="0" spc="-10" dirty="0">
                <a:solidFill>
                  <a:srgbClr val="231F20"/>
                </a:solidFill>
                <a:latin typeface="Orgon Slab Light"/>
                <a:cs typeface="Orgon Slab Light"/>
              </a:rPr>
              <a:t>s</a:t>
            </a:r>
            <a:r>
              <a:rPr sz="750" b="0" spc="-15" dirty="0">
                <a:solidFill>
                  <a:srgbClr val="231F20"/>
                </a:solidFill>
                <a:latin typeface="Orgon Slab Light"/>
                <a:cs typeface="Orgon Slab Light"/>
              </a:rPr>
              <a:t>afe</a:t>
            </a:r>
            <a:r>
              <a:rPr sz="750" b="0" spc="-20" dirty="0">
                <a:solidFill>
                  <a:srgbClr val="231F20"/>
                </a:solidFill>
                <a:latin typeface="Orgon Slab Light"/>
                <a:cs typeface="Orgon Slab Light"/>
              </a:rPr>
              <a:t>t</a:t>
            </a:r>
            <a:r>
              <a:rPr sz="750" b="0" dirty="0">
                <a:solidFill>
                  <a:srgbClr val="231F20"/>
                </a:solidFill>
                <a:latin typeface="Orgon Slab Light"/>
                <a:cs typeface="Orgon Slab Light"/>
              </a:rPr>
              <a:t>y</a:t>
            </a:r>
            <a:endParaRPr sz="750">
              <a:latin typeface="Orgon Slab Light"/>
              <a:cs typeface="Orgon Slab Light"/>
            </a:endParaRPr>
          </a:p>
          <a:p>
            <a:pPr marL="127000" marR="123189" indent="-114300" algn="just">
              <a:lnSpc>
                <a:spcPct val="100000"/>
              </a:lnSpc>
              <a:spcBef>
                <a:spcPts val="229"/>
              </a:spcBef>
              <a:buChar char="•"/>
              <a:tabLst>
                <a:tab pos="127000" algn="l"/>
              </a:tabLst>
            </a:pPr>
            <a:r>
              <a:rPr sz="750" b="0" dirty="0">
                <a:solidFill>
                  <a:srgbClr val="231F20"/>
                </a:solidFill>
                <a:latin typeface="Orgon Slab Light"/>
                <a:cs typeface="Orgon Slab Light"/>
              </a:rPr>
              <a:t>A</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friendl</a:t>
            </a:r>
            <a:r>
              <a:rPr sz="750" b="0" dirty="0">
                <a:solidFill>
                  <a:srgbClr val="231F20"/>
                </a:solidFill>
                <a:latin typeface="Orgon Slab Light"/>
                <a:cs typeface="Orgon Slab Light"/>
              </a:rPr>
              <a:t>y</a:t>
            </a:r>
            <a:r>
              <a:rPr sz="750" b="0" spc="-30" dirty="0">
                <a:solidFill>
                  <a:srgbClr val="231F20"/>
                </a:solidFill>
                <a:latin typeface="Orgon Slab Light"/>
                <a:cs typeface="Orgon Slab Light"/>
              </a:rPr>
              <a:t> c</a:t>
            </a:r>
            <a:r>
              <a:rPr sz="750" b="0" spc="-15" dirty="0">
                <a:solidFill>
                  <a:srgbClr val="231F20"/>
                </a:solidFill>
                <a:latin typeface="Orgon Slab Light"/>
                <a:cs typeface="Orgon Slab Light"/>
              </a:rPr>
              <a:t>ommuni</a:t>
            </a:r>
            <a:r>
              <a:rPr sz="750" b="0" spc="-20" dirty="0">
                <a:solidFill>
                  <a:srgbClr val="231F20"/>
                </a:solidFill>
                <a:latin typeface="Orgon Slab Light"/>
                <a:cs typeface="Orgon Slab Light"/>
              </a:rPr>
              <a:t>t</a:t>
            </a:r>
            <a:r>
              <a:rPr sz="750" b="0" dirty="0">
                <a:solidFill>
                  <a:srgbClr val="231F20"/>
                </a:solidFill>
                <a:latin typeface="Orgon Slab Light"/>
                <a:cs typeface="Orgon Slab Light"/>
              </a:rPr>
              <a:t>y</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w</a:t>
            </a:r>
            <a:r>
              <a:rPr sz="750" b="0" spc="-15" dirty="0">
                <a:solidFill>
                  <a:srgbClr val="231F20"/>
                </a:solidFill>
                <a:latin typeface="Orgon Slab Light"/>
                <a:cs typeface="Orgon Slab Light"/>
              </a:rPr>
              <a:t>ith </a:t>
            </a:r>
            <a:r>
              <a:rPr sz="750" b="0" dirty="0">
                <a:solidFill>
                  <a:srgbClr val="231F20"/>
                </a:solidFill>
                <a:latin typeface="Orgon Slab Light"/>
                <a:cs typeface="Orgon Slab Light"/>
              </a:rPr>
              <a:t>a</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l</a:t>
            </a:r>
            <a:r>
              <a:rPr sz="750" b="0" spc="-20" dirty="0">
                <a:solidFill>
                  <a:srgbClr val="231F20"/>
                </a:solidFill>
                <a:latin typeface="Orgon Slab Light"/>
                <a:cs typeface="Orgon Slab Light"/>
              </a:rPr>
              <a:t>o</a:t>
            </a:r>
            <a:r>
              <a:rPr sz="750" b="0" dirty="0">
                <a:solidFill>
                  <a:srgbClr val="231F20"/>
                </a:solidFill>
                <a:latin typeface="Orgon Slab Light"/>
                <a:cs typeface="Orgon Slab Light"/>
              </a:rPr>
              <a:t>w</a:t>
            </a:r>
            <a:r>
              <a:rPr sz="750" b="0" spc="-30" dirty="0">
                <a:solidFill>
                  <a:srgbClr val="231F20"/>
                </a:solidFill>
                <a:latin typeface="Orgon Slab Light"/>
                <a:cs typeface="Orgon Slab Light"/>
              </a:rPr>
              <a:t> c</a:t>
            </a:r>
            <a:r>
              <a:rPr sz="750" b="0" spc="-15" dirty="0">
                <a:solidFill>
                  <a:srgbClr val="231F20"/>
                </a:solidFill>
                <a:latin typeface="Orgon Slab Light"/>
                <a:cs typeface="Orgon Slab Light"/>
              </a:rPr>
              <a:t>os</a:t>
            </a:r>
            <a:r>
              <a:rPr sz="750" b="0" dirty="0">
                <a:solidFill>
                  <a:srgbClr val="231F20"/>
                </a:solidFill>
                <a:latin typeface="Orgon Slab Light"/>
                <a:cs typeface="Orgon Slab Light"/>
              </a:rPr>
              <a:t>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a:t>
            </a:r>
            <a:r>
              <a:rPr sz="750" b="0" dirty="0">
                <a:solidFill>
                  <a:srgbClr val="231F20"/>
                </a:solidFill>
                <a:latin typeface="Orgon Slab Light"/>
                <a:cs typeface="Orgon Slab Light"/>
              </a:rPr>
              <a:t>f</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l</a:t>
            </a:r>
            <a:r>
              <a:rPr sz="750" b="0" spc="-30" dirty="0">
                <a:solidFill>
                  <a:srgbClr val="231F20"/>
                </a:solidFill>
                <a:latin typeface="Orgon Slab Light"/>
                <a:cs typeface="Orgon Slab Light"/>
              </a:rPr>
              <a:t>i</a:t>
            </a:r>
            <a:r>
              <a:rPr sz="750" b="0" spc="-25" dirty="0">
                <a:solidFill>
                  <a:srgbClr val="231F20"/>
                </a:solidFill>
                <a:latin typeface="Orgon Slab Light"/>
                <a:cs typeface="Orgon Slab Light"/>
              </a:rPr>
              <a:t>v</a:t>
            </a:r>
            <a:r>
              <a:rPr sz="750" b="0" spc="-15" dirty="0">
                <a:solidFill>
                  <a:srgbClr val="231F20"/>
                </a:solidFill>
                <a:latin typeface="Orgon Slab Light"/>
                <a:cs typeface="Orgon Slab Light"/>
              </a:rPr>
              <a:t>ing</a:t>
            </a:r>
            <a:endParaRPr sz="750">
              <a:latin typeface="Orgon Slab Light"/>
              <a:cs typeface="Orgon Slab Light"/>
            </a:endParaRPr>
          </a:p>
          <a:p>
            <a:pPr marL="127000" marR="65405" indent="-114300">
              <a:lnSpc>
                <a:spcPct val="100000"/>
              </a:lnSpc>
              <a:spcBef>
                <a:spcPts val="229"/>
              </a:spcBef>
              <a:buChar char="•"/>
              <a:tabLst>
                <a:tab pos="127000" algn="l"/>
              </a:tabLst>
            </a:pPr>
            <a:r>
              <a:rPr sz="750" b="0" spc="-20" dirty="0">
                <a:solidFill>
                  <a:srgbClr val="231F20"/>
                </a:solidFill>
                <a:latin typeface="Orgon Slab Light"/>
                <a:cs typeface="Orgon Slab Light"/>
              </a:rPr>
              <a:t>O</a:t>
            </a:r>
            <a:r>
              <a:rPr sz="750" b="0" spc="-15" dirty="0">
                <a:solidFill>
                  <a:srgbClr val="231F20"/>
                </a:solidFill>
                <a:latin typeface="Orgon Slab Light"/>
                <a:cs typeface="Orgon Slab Light"/>
              </a:rPr>
              <a:t>n</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a:t>
            </a:r>
            <a:r>
              <a:rPr sz="750" b="0" dirty="0">
                <a:solidFill>
                  <a:srgbClr val="231F20"/>
                </a:solidFill>
                <a:latin typeface="Orgon Slab Light"/>
                <a:cs typeface="Orgon Slab Light"/>
              </a:rPr>
              <a:t>f</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th</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n</a:t>
            </a:r>
            <a:r>
              <a:rPr sz="750" b="0" spc="-15" dirty="0">
                <a:solidFill>
                  <a:srgbClr val="231F20"/>
                </a:solidFill>
                <a:latin typeface="Orgon Slab Light"/>
                <a:cs typeface="Orgon Slab Light"/>
              </a:rPr>
              <a:t>atio</a:t>
            </a:r>
            <a:r>
              <a:rPr sz="750" b="0" spc="-40" dirty="0">
                <a:solidFill>
                  <a:srgbClr val="231F20"/>
                </a:solidFill>
                <a:latin typeface="Orgon Slab Light"/>
                <a:cs typeface="Orgon Slab Light"/>
              </a:rPr>
              <a:t>n</a:t>
            </a:r>
            <a:r>
              <a:rPr sz="750" b="0" spc="-35" dirty="0">
                <a:solidFill>
                  <a:srgbClr val="231F20"/>
                </a:solidFill>
                <a:latin typeface="Orgon Slab Light"/>
                <a:cs typeface="Orgon Slab Light"/>
              </a:rPr>
              <a:t>’</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45" dirty="0">
                <a:solidFill>
                  <a:srgbClr val="231F20"/>
                </a:solidFill>
                <a:latin typeface="Orgon Slab Light"/>
                <a:cs typeface="Orgon Slab Light"/>
              </a:rPr>
              <a:t>“</a:t>
            </a:r>
            <a:r>
              <a:rPr sz="750" b="0" spc="-15" dirty="0">
                <a:solidFill>
                  <a:srgbClr val="231F20"/>
                </a:solidFill>
                <a:latin typeface="Orgon Slab Light"/>
                <a:cs typeface="Orgon Slab Light"/>
              </a:rPr>
              <a:t>s</a:t>
            </a:r>
            <a:r>
              <a:rPr sz="750" b="0" spc="-25" dirty="0">
                <a:solidFill>
                  <a:srgbClr val="231F20"/>
                </a:solidFill>
                <a:latin typeface="Orgon Slab Light"/>
                <a:cs typeface="Orgon Slab Light"/>
              </a:rPr>
              <a:t>m</a:t>
            </a:r>
            <a:r>
              <a:rPr sz="750" b="0" spc="-15" dirty="0">
                <a:solidFill>
                  <a:srgbClr val="231F20"/>
                </a:solidFill>
                <a:latin typeface="Orgon Slab Light"/>
                <a:cs typeface="Orgon Slab Light"/>
              </a:rPr>
              <a:t>artest citie</a:t>
            </a:r>
            <a:r>
              <a:rPr sz="750" b="0" spc="-25" dirty="0">
                <a:solidFill>
                  <a:srgbClr val="231F20"/>
                </a:solidFill>
                <a:latin typeface="Orgon Slab Light"/>
                <a:cs typeface="Orgon Slab Light"/>
              </a:rPr>
              <a:t>s</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0" dirty="0">
                <a:solidFill>
                  <a:srgbClr val="231F20"/>
                </a:solidFill>
                <a:latin typeface="Orgon Slab Light"/>
                <a:cs typeface="Orgon Slab Light"/>
              </a:rPr>
              <a:t>(</a:t>
            </a:r>
            <a:r>
              <a:rPr sz="750" b="0" spc="-35" dirty="0">
                <a:solidFill>
                  <a:srgbClr val="231F20"/>
                </a:solidFill>
                <a:latin typeface="Orgon Slab Light"/>
                <a:cs typeface="Orgon Slab Light"/>
              </a:rPr>
              <a:t>L</a:t>
            </a:r>
            <a:r>
              <a:rPr sz="750" b="0" spc="-15" dirty="0">
                <a:solidFill>
                  <a:srgbClr val="231F20"/>
                </a:solidFill>
                <a:latin typeface="Orgon Slab Light"/>
                <a:cs typeface="Orgon Slab Light"/>
              </a:rPr>
              <a:t>umosi</a:t>
            </a:r>
            <a:r>
              <a:rPr sz="750" b="0" spc="-20" dirty="0">
                <a:solidFill>
                  <a:srgbClr val="231F20"/>
                </a:solidFill>
                <a:latin typeface="Orgon Slab Light"/>
                <a:cs typeface="Orgon Slab Light"/>
              </a:rPr>
              <a:t>t</a:t>
            </a:r>
            <a:r>
              <a:rPr sz="750" b="0" spc="-80" dirty="0">
                <a:solidFill>
                  <a:srgbClr val="231F20"/>
                </a:solidFill>
                <a:latin typeface="Orgon Slab Light"/>
                <a:cs typeface="Orgon Slab Light"/>
              </a:rPr>
              <a:t>y</a:t>
            </a:r>
            <a:r>
              <a:rPr sz="750" b="0" dirty="0">
                <a:solidFill>
                  <a:srgbClr val="231F20"/>
                </a:solidFill>
                <a:latin typeface="Orgon Slab Light"/>
                <a:cs typeface="Orgon Slab Light"/>
              </a:rPr>
              <a:t>,</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201</a:t>
            </a:r>
            <a:r>
              <a:rPr sz="750" b="0" spc="-30" dirty="0">
                <a:solidFill>
                  <a:srgbClr val="231F20"/>
                </a:solidFill>
                <a:latin typeface="Orgon Slab Light"/>
                <a:cs typeface="Orgon Slab Light"/>
              </a:rPr>
              <a:t>3</a:t>
            </a:r>
            <a:r>
              <a:rPr sz="750" b="0" dirty="0">
                <a:solidFill>
                  <a:srgbClr val="231F20"/>
                </a:solidFill>
                <a:latin typeface="Orgon Slab Light"/>
                <a:cs typeface="Orgon Slab Light"/>
              </a:rPr>
              <a:t>)</a:t>
            </a:r>
            <a:endParaRPr sz="750">
              <a:latin typeface="Orgon Slab Light"/>
              <a:cs typeface="Orgon Slab Light"/>
            </a:endParaRPr>
          </a:p>
          <a:p>
            <a:pPr marL="127000" marR="164465" indent="-114300" algn="just">
              <a:lnSpc>
                <a:spcPct val="100000"/>
              </a:lnSpc>
              <a:spcBef>
                <a:spcPts val="229"/>
              </a:spcBef>
              <a:buChar char="•"/>
              <a:tabLst>
                <a:tab pos="127000" algn="l"/>
              </a:tabLst>
            </a:pPr>
            <a:r>
              <a:rPr sz="750" b="0" spc="-15" dirty="0">
                <a:solidFill>
                  <a:srgbClr val="231F20"/>
                </a:solidFill>
                <a:latin typeface="Orgon Slab Light"/>
                <a:cs typeface="Orgon Slab Light"/>
              </a:rPr>
              <a:t>Sur</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ounde</a:t>
            </a:r>
            <a:r>
              <a:rPr sz="750" b="0" dirty="0">
                <a:solidFill>
                  <a:srgbClr val="231F20"/>
                </a:solidFill>
                <a:latin typeface="Orgon Slab Light"/>
                <a:cs typeface="Orgon Slab Light"/>
              </a:rPr>
              <a:t>d</a:t>
            </a:r>
            <a:r>
              <a:rPr sz="750" b="0" spc="-30" dirty="0">
                <a:solidFill>
                  <a:srgbClr val="231F20"/>
                </a:solidFill>
                <a:latin typeface="Orgon Slab Light"/>
                <a:cs typeface="Orgon Slab Light"/>
              </a:rPr>
              <a:t> </a:t>
            </a:r>
            <a:r>
              <a:rPr sz="750" b="0" spc="-25" dirty="0">
                <a:solidFill>
                  <a:srgbClr val="231F20"/>
                </a:solidFill>
                <a:latin typeface="Orgon Slab Light"/>
                <a:cs typeface="Orgon Slab Light"/>
              </a:rPr>
              <a:t>b</a:t>
            </a:r>
            <a:r>
              <a:rPr sz="750" b="0" dirty="0">
                <a:solidFill>
                  <a:srgbClr val="231F20"/>
                </a:solidFill>
                <a:latin typeface="Orgon Slab Light"/>
                <a:cs typeface="Orgon Slab Light"/>
              </a:rPr>
              <a:t>y</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mo</a:t>
            </a:r>
            <a:r>
              <a:rPr sz="750" b="0" spc="-30" dirty="0">
                <a:solidFill>
                  <a:srgbClr val="231F20"/>
                </a:solidFill>
                <a:latin typeface="Orgon Slab Light"/>
                <a:cs typeface="Orgon Slab Light"/>
              </a:rPr>
              <a:t>r</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t</a:t>
            </a:r>
            <a:r>
              <a:rPr sz="750" b="0" spc="-25" dirty="0">
                <a:solidFill>
                  <a:srgbClr val="231F20"/>
                </a:solidFill>
                <a:latin typeface="Orgon Slab Light"/>
                <a:cs typeface="Orgon Slab Light"/>
              </a:rPr>
              <a:t>h</a:t>
            </a:r>
            <a:r>
              <a:rPr sz="750" b="0" spc="-15" dirty="0">
                <a:solidFill>
                  <a:srgbClr val="231F20"/>
                </a:solidFill>
                <a:latin typeface="Orgon Slab Light"/>
                <a:cs typeface="Orgon Slab Light"/>
              </a:rPr>
              <a:t>an 100,00</a:t>
            </a:r>
            <a:r>
              <a:rPr sz="750" b="0" dirty="0">
                <a:solidFill>
                  <a:srgbClr val="231F20"/>
                </a:solidFill>
                <a:latin typeface="Orgon Slab Light"/>
                <a:cs typeface="Orgon Slab Light"/>
              </a:rPr>
              <a:t>0</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a:t>
            </a:r>
            <a:r>
              <a:rPr sz="750" b="0" spc="-20" dirty="0">
                <a:solidFill>
                  <a:srgbClr val="231F20"/>
                </a:solidFill>
                <a:latin typeface="Orgon Slab Light"/>
                <a:cs typeface="Orgon Slab Light"/>
              </a:rPr>
              <a:t>c</a:t>
            </a:r>
            <a:r>
              <a:rPr sz="750" b="0" spc="-30" dirty="0">
                <a:solidFill>
                  <a:srgbClr val="231F20"/>
                </a:solidFill>
                <a:latin typeface="Orgon Slab Light"/>
                <a:cs typeface="Orgon Slab Light"/>
              </a:rPr>
              <a:t>r</a:t>
            </a:r>
            <a:r>
              <a:rPr sz="750" b="0" spc="-15" dirty="0">
                <a:solidFill>
                  <a:srgbClr val="231F20"/>
                </a:solidFill>
                <a:latin typeface="Orgon Slab Light"/>
                <a:cs typeface="Orgon Slab Light"/>
              </a:rPr>
              <a:t>e</a:t>
            </a:r>
            <a:r>
              <a:rPr sz="750" b="0" dirty="0">
                <a:solidFill>
                  <a:srgbClr val="231F20"/>
                </a:solidFill>
                <a:latin typeface="Orgon Slab Light"/>
                <a:cs typeface="Orgon Slab Light"/>
              </a:rPr>
              <a:t>s</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o</a:t>
            </a:r>
            <a:r>
              <a:rPr sz="750" b="0" dirty="0">
                <a:solidFill>
                  <a:srgbClr val="231F20"/>
                </a:solidFill>
                <a:latin typeface="Orgon Slab Light"/>
                <a:cs typeface="Orgon Slab Light"/>
              </a:rPr>
              <a:t>f</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stat</a:t>
            </a:r>
            <a:r>
              <a:rPr sz="750" b="0" dirty="0">
                <a:solidFill>
                  <a:srgbClr val="231F20"/>
                </a:solidFill>
                <a:latin typeface="Orgon Slab Light"/>
                <a:cs typeface="Orgon Slab Light"/>
              </a:rPr>
              <a:t>e</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and </a:t>
            </a:r>
            <a:r>
              <a:rPr sz="750" b="0" spc="-25" dirty="0">
                <a:solidFill>
                  <a:srgbClr val="231F20"/>
                </a:solidFill>
                <a:latin typeface="Orgon Slab Light"/>
                <a:cs typeface="Orgon Slab Light"/>
              </a:rPr>
              <a:t>n</a:t>
            </a:r>
            <a:r>
              <a:rPr sz="750" b="0" spc="-15" dirty="0">
                <a:solidFill>
                  <a:srgbClr val="231F20"/>
                </a:solidFill>
                <a:latin typeface="Orgon Slab Light"/>
                <a:cs typeface="Orgon Slab Light"/>
              </a:rPr>
              <a:t>atio</a:t>
            </a:r>
            <a:r>
              <a:rPr sz="750" b="0" spc="-25" dirty="0">
                <a:solidFill>
                  <a:srgbClr val="231F20"/>
                </a:solidFill>
                <a:latin typeface="Orgon Slab Light"/>
                <a:cs typeface="Orgon Slab Light"/>
              </a:rPr>
              <a:t>n</a:t>
            </a:r>
            <a:r>
              <a:rPr sz="750" b="0" spc="-15" dirty="0">
                <a:solidFill>
                  <a:srgbClr val="231F20"/>
                </a:solidFill>
                <a:latin typeface="Orgon Slab Light"/>
                <a:cs typeface="Orgon Slab Light"/>
              </a:rPr>
              <a:t>a</a:t>
            </a:r>
            <a:r>
              <a:rPr sz="750" b="0" dirty="0">
                <a:solidFill>
                  <a:srgbClr val="231F20"/>
                </a:solidFill>
                <a:latin typeface="Orgon Slab Light"/>
                <a:cs typeface="Orgon Slab Light"/>
              </a:rPr>
              <a:t>l</a:t>
            </a:r>
            <a:r>
              <a:rPr sz="750" b="0" spc="-30" dirty="0">
                <a:solidFill>
                  <a:srgbClr val="231F20"/>
                </a:solidFill>
                <a:latin typeface="Orgon Slab Light"/>
                <a:cs typeface="Orgon Slab Light"/>
              </a:rPr>
              <a:t> </a:t>
            </a:r>
            <a:r>
              <a:rPr sz="750" b="0" spc="-15" dirty="0">
                <a:solidFill>
                  <a:srgbClr val="231F20"/>
                </a:solidFill>
                <a:latin typeface="Orgon Slab Light"/>
                <a:cs typeface="Orgon Slab Light"/>
              </a:rPr>
              <a:t>pa</a:t>
            </a:r>
            <a:r>
              <a:rPr sz="750" b="0" spc="-30" dirty="0">
                <a:solidFill>
                  <a:srgbClr val="231F20"/>
                </a:solidFill>
                <a:latin typeface="Orgon Slab Light"/>
                <a:cs typeface="Orgon Slab Light"/>
              </a:rPr>
              <a:t>r</a:t>
            </a:r>
            <a:r>
              <a:rPr sz="750" b="0" spc="-25" dirty="0">
                <a:solidFill>
                  <a:srgbClr val="231F20"/>
                </a:solidFill>
                <a:latin typeface="Orgon Slab Light"/>
                <a:cs typeface="Orgon Slab Light"/>
              </a:rPr>
              <a:t>k</a:t>
            </a:r>
            <a:r>
              <a:rPr sz="750" b="0" dirty="0">
                <a:solidFill>
                  <a:srgbClr val="231F20"/>
                </a:solidFill>
                <a:latin typeface="Orgon Slab Light"/>
                <a:cs typeface="Orgon Slab Light"/>
              </a:rPr>
              <a:t>s</a:t>
            </a:r>
            <a:endParaRPr sz="750">
              <a:latin typeface="Orgon Slab Light"/>
              <a:cs typeface="Orgon Slab Light"/>
            </a:endParaRPr>
          </a:p>
        </p:txBody>
      </p:sp>
      <p:sp>
        <p:nvSpPr>
          <p:cNvPr id="16" name="object 16"/>
          <p:cNvSpPr txBox="1"/>
          <p:nvPr/>
        </p:nvSpPr>
        <p:spPr>
          <a:xfrm>
            <a:off x="2710179" y="6525494"/>
            <a:ext cx="4546600" cy="730969"/>
          </a:xfrm>
          <a:prstGeom prst="rect">
            <a:avLst/>
          </a:prstGeom>
        </p:spPr>
        <p:txBody>
          <a:bodyPr vert="horz" wrap="square" lIns="0" tIns="0" rIns="0" bIns="0" rtlCol="0">
            <a:spAutoFit/>
          </a:bodyPr>
          <a:lstStyle/>
          <a:p>
            <a:pPr marL="12700">
              <a:lnSpc>
                <a:spcPct val="100000"/>
              </a:lnSpc>
            </a:pPr>
            <a:r>
              <a:rPr sz="2900" b="1" spc="-80" dirty="0" smtClean="0">
                <a:solidFill>
                  <a:srgbClr val="002C3E"/>
                </a:solidFill>
                <a:latin typeface="Tungsten Bold"/>
                <a:cs typeface="Tungsten Bold"/>
              </a:rPr>
              <a:t>201</a:t>
            </a:r>
            <a:r>
              <a:rPr lang="en-US" sz="2900" b="1" spc="-80" dirty="0" smtClean="0">
                <a:solidFill>
                  <a:srgbClr val="002C3E"/>
                </a:solidFill>
                <a:latin typeface="Tungsten Bold"/>
                <a:cs typeface="Tungsten Bold"/>
              </a:rPr>
              <a:t>7</a:t>
            </a:r>
            <a:r>
              <a:rPr sz="2900" b="1" spc="-120" dirty="0" smtClean="0">
                <a:solidFill>
                  <a:srgbClr val="002C3E"/>
                </a:solidFill>
                <a:latin typeface="Tungsten Bold"/>
                <a:cs typeface="Tungsten Bold"/>
              </a:rPr>
              <a:t>-</a:t>
            </a:r>
            <a:r>
              <a:rPr sz="2900" b="1" spc="-80" dirty="0" smtClean="0">
                <a:solidFill>
                  <a:srgbClr val="002C3E"/>
                </a:solidFill>
                <a:latin typeface="Tungsten Bold"/>
                <a:cs typeface="Tungsten Bold"/>
              </a:rPr>
              <a:t>1</a:t>
            </a:r>
            <a:r>
              <a:rPr lang="en-US" sz="2900" b="1" spc="-80" dirty="0" smtClean="0">
                <a:solidFill>
                  <a:srgbClr val="002C3E"/>
                </a:solidFill>
                <a:latin typeface="Tungsten Bold"/>
                <a:cs typeface="Tungsten Bold"/>
              </a:rPr>
              <a:t>8</a:t>
            </a:r>
            <a:r>
              <a:rPr sz="2900" b="1" spc="-80" dirty="0" smtClean="0">
                <a:solidFill>
                  <a:srgbClr val="002C3E"/>
                </a:solidFill>
                <a:latin typeface="Tungsten Bold"/>
                <a:cs typeface="Tungsten Bold"/>
              </a:rPr>
              <a:t> </a:t>
            </a:r>
            <a:r>
              <a:rPr sz="2900" b="1" spc="-80" dirty="0">
                <a:solidFill>
                  <a:srgbClr val="002C3E"/>
                </a:solidFill>
                <a:latin typeface="Tungsten Bold"/>
                <a:cs typeface="Tungsten Bold"/>
              </a:rPr>
              <a:t>ESTIM</a:t>
            </a:r>
            <a:r>
              <a:rPr sz="2900" b="1" spc="-200" dirty="0">
                <a:solidFill>
                  <a:srgbClr val="002C3E"/>
                </a:solidFill>
                <a:latin typeface="Tungsten Bold"/>
                <a:cs typeface="Tungsten Bold"/>
              </a:rPr>
              <a:t>A</a:t>
            </a:r>
            <a:r>
              <a:rPr sz="2900" b="1" spc="-80" dirty="0">
                <a:solidFill>
                  <a:srgbClr val="002C3E"/>
                </a:solidFill>
                <a:latin typeface="Tungsten Bold"/>
                <a:cs typeface="Tungsten Bold"/>
              </a:rPr>
              <a:t>TED COST OF </a:t>
            </a:r>
            <a:r>
              <a:rPr sz="2900" b="1" spc="-200" dirty="0">
                <a:solidFill>
                  <a:srgbClr val="002C3E"/>
                </a:solidFill>
                <a:latin typeface="Tungsten Bold"/>
                <a:cs typeface="Tungsten Bold"/>
              </a:rPr>
              <a:t>A</a:t>
            </a:r>
            <a:r>
              <a:rPr sz="2900" b="1" spc="-80" dirty="0">
                <a:solidFill>
                  <a:srgbClr val="002C3E"/>
                </a:solidFill>
                <a:latin typeface="Tungsten Bold"/>
                <a:cs typeface="Tungsten Bold"/>
              </a:rPr>
              <a:t>TTENDANCE</a:t>
            </a:r>
            <a:endParaRPr sz="2900" dirty="0">
              <a:latin typeface="Tungsten Bold"/>
              <a:cs typeface="Tungsten Bold"/>
            </a:endParaRPr>
          </a:p>
          <a:p>
            <a:pPr marL="12700" marR="5080">
              <a:lnSpc>
                <a:spcPct val="100000"/>
              </a:lnSpc>
              <a:spcBef>
                <a:spcPts val="345"/>
              </a:spcBef>
            </a:pPr>
            <a:r>
              <a:rPr sz="800" b="0" spc="15" dirty="0">
                <a:solidFill>
                  <a:srgbClr val="231F20"/>
                </a:solidFill>
                <a:latin typeface="Orgon Slab Light"/>
                <a:cs typeface="Orgon Slab Light"/>
              </a:rPr>
              <a:t>Esti</a:t>
            </a:r>
            <a:r>
              <a:rPr sz="800" b="0" spc="5" dirty="0">
                <a:solidFill>
                  <a:srgbClr val="231F20"/>
                </a:solidFill>
                <a:latin typeface="Orgon Slab Light"/>
                <a:cs typeface="Orgon Slab Light"/>
              </a:rPr>
              <a:t>m</a:t>
            </a:r>
            <a:r>
              <a:rPr sz="800" b="0" spc="15" dirty="0">
                <a:solidFill>
                  <a:srgbClr val="231F20"/>
                </a:solidFill>
                <a:latin typeface="Orgon Slab Light"/>
                <a:cs typeface="Orgon Slab Light"/>
              </a:rPr>
              <a:t>ate</a:t>
            </a:r>
            <a:r>
              <a:rPr sz="800" b="0" dirty="0">
                <a:solidFill>
                  <a:srgbClr val="231F20"/>
                </a:solidFill>
                <a:latin typeface="Orgon Slab Light"/>
                <a:cs typeface="Orgon Slab Light"/>
              </a:rPr>
              <a:t>d</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unde</a:t>
            </a:r>
            <a:r>
              <a:rPr sz="800" b="0" spc="-10" dirty="0">
                <a:solidFill>
                  <a:srgbClr val="231F20"/>
                </a:solidFill>
                <a:latin typeface="Orgon Slab Light"/>
                <a:cs typeface="Orgon Slab Light"/>
              </a:rPr>
              <a:t>r</a:t>
            </a:r>
            <a:r>
              <a:rPr sz="800" b="0" spc="15" dirty="0">
                <a:solidFill>
                  <a:srgbClr val="231F20"/>
                </a:solidFill>
                <a:latin typeface="Orgon Slab Light"/>
                <a:cs typeface="Orgon Slab Light"/>
              </a:rPr>
              <a:t>g</a:t>
            </a:r>
            <a:r>
              <a:rPr sz="800" b="0" spc="-10" dirty="0">
                <a:solidFill>
                  <a:srgbClr val="231F20"/>
                </a:solidFill>
                <a:latin typeface="Orgon Slab Light"/>
                <a:cs typeface="Orgon Slab Light"/>
              </a:rPr>
              <a:t>r</a:t>
            </a:r>
            <a:r>
              <a:rPr sz="800" b="0" spc="15" dirty="0">
                <a:solidFill>
                  <a:srgbClr val="231F20"/>
                </a:solidFill>
                <a:latin typeface="Orgon Slab Light"/>
                <a:cs typeface="Orgon Slab Light"/>
              </a:rPr>
              <a:t>aduat</a:t>
            </a:r>
            <a:r>
              <a:rPr sz="800" b="0" dirty="0">
                <a:solidFill>
                  <a:srgbClr val="231F20"/>
                </a:solidFill>
                <a:latin typeface="Orgon Slab Light"/>
                <a:cs typeface="Orgon Slab Light"/>
              </a:rPr>
              <a:t>e</a:t>
            </a:r>
            <a:r>
              <a:rPr sz="800" b="0" spc="30" dirty="0">
                <a:solidFill>
                  <a:srgbClr val="231F20"/>
                </a:solidFill>
                <a:latin typeface="Orgon Slab Light"/>
                <a:cs typeface="Orgon Slab Light"/>
              </a:rPr>
              <a:t> </a:t>
            </a:r>
            <a:r>
              <a:rPr sz="800" b="0" dirty="0">
                <a:solidFill>
                  <a:srgbClr val="231F20"/>
                </a:solidFill>
                <a:latin typeface="Orgon Slab Light"/>
                <a:cs typeface="Orgon Slab Light"/>
              </a:rPr>
              <a:t>c</a:t>
            </a:r>
            <a:r>
              <a:rPr sz="800" b="0" spc="15" dirty="0">
                <a:solidFill>
                  <a:srgbClr val="231F20"/>
                </a:solidFill>
                <a:latin typeface="Orgon Slab Light"/>
                <a:cs typeface="Orgon Slab Light"/>
              </a:rPr>
              <a:t>ost</a:t>
            </a:r>
            <a:r>
              <a:rPr sz="800" b="0" dirty="0">
                <a:solidFill>
                  <a:srgbClr val="231F20"/>
                </a:solidFill>
                <a:latin typeface="Orgon Slab Light"/>
                <a:cs typeface="Orgon Slab Light"/>
              </a:rPr>
              <a:t>s</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ar</a:t>
            </a:r>
            <a:r>
              <a:rPr sz="800" b="0" dirty="0">
                <a:solidFill>
                  <a:srgbClr val="231F20"/>
                </a:solidFill>
                <a:latin typeface="Orgon Slab Light"/>
                <a:cs typeface="Orgon Slab Light"/>
              </a:rPr>
              <a:t>e</a:t>
            </a:r>
            <a:r>
              <a:rPr sz="800" b="0" spc="15" dirty="0">
                <a:solidFill>
                  <a:srgbClr val="231F20"/>
                </a:solidFill>
                <a:latin typeface="Orgon Slab Light"/>
                <a:cs typeface="Orgon Slab Light"/>
              </a:rPr>
              <a:t> base</a:t>
            </a:r>
            <a:r>
              <a:rPr sz="800" b="0" dirty="0">
                <a:solidFill>
                  <a:srgbClr val="231F20"/>
                </a:solidFill>
                <a:latin typeface="Orgon Slab Light"/>
                <a:cs typeface="Orgon Slab Light"/>
              </a:rPr>
              <a:t>d</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o</a:t>
            </a:r>
            <a:r>
              <a:rPr sz="800" b="0" dirty="0">
                <a:solidFill>
                  <a:srgbClr val="231F20"/>
                </a:solidFill>
                <a:latin typeface="Orgon Slab Light"/>
                <a:cs typeface="Orgon Slab Light"/>
              </a:rPr>
              <a:t>n</a:t>
            </a:r>
            <a:r>
              <a:rPr sz="800" b="0" spc="30" dirty="0">
                <a:solidFill>
                  <a:srgbClr val="231F20"/>
                </a:solidFill>
                <a:latin typeface="Orgon Slab Light"/>
                <a:cs typeface="Orgon Slab Light"/>
              </a:rPr>
              <a:t> </a:t>
            </a:r>
            <a:r>
              <a:rPr lang="en-US" sz="800" b="0" spc="15" dirty="0" smtClean="0">
                <a:solidFill>
                  <a:srgbClr val="231F20"/>
                </a:solidFill>
                <a:latin typeface="Orgon Slab Light"/>
                <a:cs typeface="Orgon Slab Light"/>
              </a:rPr>
              <a:t>24</a:t>
            </a:r>
            <a:r>
              <a:rPr sz="800" b="0" spc="30" dirty="0" smtClean="0">
                <a:solidFill>
                  <a:srgbClr val="231F20"/>
                </a:solidFill>
                <a:latin typeface="Orgon Slab Light"/>
                <a:cs typeface="Orgon Slab Light"/>
              </a:rPr>
              <a:t> </a:t>
            </a:r>
            <a:r>
              <a:rPr sz="800" b="0" spc="10" dirty="0">
                <a:solidFill>
                  <a:srgbClr val="231F20"/>
                </a:solidFill>
                <a:latin typeface="Orgon Slab Light"/>
                <a:cs typeface="Orgon Slab Light"/>
              </a:rPr>
              <a:t>c</a:t>
            </a:r>
            <a:r>
              <a:rPr sz="800" b="0" spc="15" dirty="0">
                <a:solidFill>
                  <a:srgbClr val="231F20"/>
                </a:solidFill>
                <a:latin typeface="Orgon Slab Light"/>
                <a:cs typeface="Orgon Slab Light"/>
              </a:rPr>
              <a:t>r</a:t>
            </a:r>
            <a:r>
              <a:rPr sz="800" b="0" spc="-5" dirty="0">
                <a:solidFill>
                  <a:srgbClr val="231F20"/>
                </a:solidFill>
                <a:latin typeface="Orgon Slab Light"/>
                <a:cs typeface="Orgon Slab Light"/>
              </a:rPr>
              <a:t>e</a:t>
            </a:r>
            <a:r>
              <a:rPr sz="800" b="0" spc="15" dirty="0">
                <a:solidFill>
                  <a:srgbClr val="231F20"/>
                </a:solidFill>
                <a:latin typeface="Orgon Slab Light"/>
                <a:cs typeface="Orgon Slab Light"/>
              </a:rPr>
              <a:t>di</a:t>
            </a:r>
            <a:r>
              <a:rPr sz="800" b="0" dirty="0">
                <a:solidFill>
                  <a:srgbClr val="231F20"/>
                </a:solidFill>
                <a:latin typeface="Orgon Slab Light"/>
                <a:cs typeface="Orgon Slab Light"/>
              </a:rPr>
              <a:t>t</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hou</a:t>
            </a:r>
            <a:r>
              <a:rPr sz="800" b="0" dirty="0">
                <a:solidFill>
                  <a:srgbClr val="231F20"/>
                </a:solidFill>
                <a:latin typeface="Orgon Slab Light"/>
                <a:cs typeface="Orgon Slab Light"/>
              </a:rPr>
              <a:t>rs</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an</a:t>
            </a:r>
            <a:r>
              <a:rPr sz="800" b="0" dirty="0">
                <a:solidFill>
                  <a:srgbClr val="231F20"/>
                </a:solidFill>
                <a:latin typeface="Orgon Slab Light"/>
                <a:cs typeface="Orgon Slab Light"/>
              </a:rPr>
              <a:t>d</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esti</a:t>
            </a:r>
            <a:r>
              <a:rPr sz="800" b="0" spc="5" dirty="0">
                <a:solidFill>
                  <a:srgbClr val="231F20"/>
                </a:solidFill>
                <a:latin typeface="Orgon Slab Light"/>
                <a:cs typeface="Orgon Slab Light"/>
              </a:rPr>
              <a:t>m</a:t>
            </a:r>
            <a:r>
              <a:rPr sz="800" b="0" spc="15" dirty="0">
                <a:solidFill>
                  <a:srgbClr val="231F20"/>
                </a:solidFill>
                <a:latin typeface="Orgon Slab Light"/>
                <a:cs typeface="Orgon Slab Light"/>
              </a:rPr>
              <a:t>ate</a:t>
            </a:r>
            <a:r>
              <a:rPr sz="800" b="0" dirty="0">
                <a:solidFill>
                  <a:srgbClr val="231F20"/>
                </a:solidFill>
                <a:latin typeface="Orgon Slab Light"/>
                <a:cs typeface="Orgon Slab Light"/>
              </a:rPr>
              <a:t>d</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g</a:t>
            </a:r>
            <a:r>
              <a:rPr sz="800" b="0" spc="-10" dirty="0">
                <a:solidFill>
                  <a:srgbClr val="231F20"/>
                </a:solidFill>
                <a:latin typeface="Orgon Slab Light"/>
                <a:cs typeface="Orgon Slab Light"/>
              </a:rPr>
              <a:t>r</a:t>
            </a:r>
            <a:r>
              <a:rPr sz="800" b="0" spc="15" dirty="0">
                <a:solidFill>
                  <a:srgbClr val="231F20"/>
                </a:solidFill>
                <a:latin typeface="Orgon Slab Light"/>
                <a:cs typeface="Orgon Slab Light"/>
              </a:rPr>
              <a:t>aduat</a:t>
            </a:r>
            <a:r>
              <a:rPr sz="800" b="0" dirty="0">
                <a:solidFill>
                  <a:srgbClr val="231F20"/>
                </a:solidFill>
                <a:latin typeface="Orgon Slab Light"/>
                <a:cs typeface="Orgon Slab Light"/>
              </a:rPr>
              <a:t>e</a:t>
            </a:r>
            <a:r>
              <a:rPr sz="800" b="0" spc="30" dirty="0">
                <a:solidFill>
                  <a:srgbClr val="231F20"/>
                </a:solidFill>
                <a:latin typeface="Orgon Slab Light"/>
                <a:cs typeface="Orgon Slab Light"/>
              </a:rPr>
              <a:t> </a:t>
            </a:r>
            <a:r>
              <a:rPr sz="800" b="0" dirty="0">
                <a:solidFill>
                  <a:srgbClr val="231F20"/>
                </a:solidFill>
                <a:latin typeface="Orgon Slab Light"/>
                <a:cs typeface="Orgon Slab Light"/>
              </a:rPr>
              <a:t>c</a:t>
            </a:r>
            <a:r>
              <a:rPr sz="800" b="0" spc="15" dirty="0">
                <a:solidFill>
                  <a:srgbClr val="231F20"/>
                </a:solidFill>
                <a:latin typeface="Orgon Slab Light"/>
                <a:cs typeface="Orgon Slab Light"/>
              </a:rPr>
              <a:t>ost</a:t>
            </a:r>
            <a:r>
              <a:rPr sz="800" b="0" dirty="0">
                <a:solidFill>
                  <a:srgbClr val="231F20"/>
                </a:solidFill>
                <a:latin typeface="Orgon Slab Light"/>
                <a:cs typeface="Orgon Slab Light"/>
              </a:rPr>
              <a:t>s</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are base</a:t>
            </a:r>
            <a:r>
              <a:rPr sz="800" b="0" dirty="0">
                <a:solidFill>
                  <a:srgbClr val="231F20"/>
                </a:solidFill>
                <a:latin typeface="Orgon Slab Light"/>
                <a:cs typeface="Orgon Slab Light"/>
              </a:rPr>
              <a:t>d</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o</a:t>
            </a:r>
            <a:r>
              <a:rPr sz="800" b="0" dirty="0">
                <a:solidFill>
                  <a:srgbClr val="231F20"/>
                </a:solidFill>
                <a:latin typeface="Orgon Slab Light"/>
                <a:cs typeface="Orgon Slab Light"/>
              </a:rPr>
              <a:t>n</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1</a:t>
            </a:r>
            <a:r>
              <a:rPr sz="800" b="0" dirty="0">
                <a:solidFill>
                  <a:srgbClr val="231F20"/>
                </a:solidFill>
                <a:latin typeface="Orgon Slab Light"/>
                <a:cs typeface="Orgon Slab Light"/>
              </a:rPr>
              <a:t>8</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M</a:t>
            </a:r>
            <a:r>
              <a:rPr sz="800" b="0" dirty="0">
                <a:solidFill>
                  <a:srgbClr val="231F20"/>
                </a:solidFill>
                <a:latin typeface="Orgon Slab Light"/>
                <a:cs typeface="Orgon Slab Light"/>
              </a:rPr>
              <a:t>S</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o</a:t>
            </a:r>
            <a:r>
              <a:rPr sz="800" b="0" dirty="0">
                <a:solidFill>
                  <a:srgbClr val="231F20"/>
                </a:solidFill>
                <a:latin typeface="Orgon Slab Light"/>
                <a:cs typeface="Orgon Slab Light"/>
              </a:rPr>
              <a:t>r</a:t>
            </a:r>
            <a:r>
              <a:rPr sz="800" b="0" spc="30" dirty="0">
                <a:solidFill>
                  <a:srgbClr val="231F20"/>
                </a:solidFill>
                <a:latin typeface="Orgon Slab Light"/>
                <a:cs typeface="Orgon Slab Light"/>
              </a:rPr>
              <a:t> </a:t>
            </a:r>
            <a:r>
              <a:rPr sz="800" b="0" spc="5" dirty="0">
                <a:solidFill>
                  <a:srgbClr val="231F20"/>
                </a:solidFill>
                <a:latin typeface="Orgon Slab Light"/>
                <a:cs typeface="Orgon Slab Light"/>
              </a:rPr>
              <a:t>P</a:t>
            </a:r>
            <a:r>
              <a:rPr sz="800" b="0" spc="15" dirty="0">
                <a:solidFill>
                  <a:srgbClr val="231F20"/>
                </a:solidFill>
                <a:latin typeface="Orgon Slab Light"/>
                <a:cs typeface="Orgon Slab Light"/>
              </a:rPr>
              <a:t>h</a:t>
            </a:r>
            <a:r>
              <a:rPr sz="800" b="0" dirty="0">
                <a:solidFill>
                  <a:srgbClr val="231F20"/>
                </a:solidFill>
                <a:latin typeface="Orgon Slab Light"/>
                <a:cs typeface="Orgon Slab Light"/>
              </a:rPr>
              <a:t>D</a:t>
            </a:r>
            <a:r>
              <a:rPr sz="800" b="0" spc="30" dirty="0">
                <a:solidFill>
                  <a:srgbClr val="231F20"/>
                </a:solidFill>
                <a:latin typeface="Orgon Slab Light"/>
                <a:cs typeface="Orgon Slab Light"/>
              </a:rPr>
              <a:t> </a:t>
            </a:r>
            <a:r>
              <a:rPr sz="800" b="0" spc="10" dirty="0">
                <a:solidFill>
                  <a:srgbClr val="231F20"/>
                </a:solidFill>
                <a:latin typeface="Orgon Slab Light"/>
                <a:cs typeface="Orgon Slab Light"/>
              </a:rPr>
              <a:t>c</a:t>
            </a:r>
            <a:r>
              <a:rPr sz="800" b="0" spc="15" dirty="0">
                <a:solidFill>
                  <a:srgbClr val="231F20"/>
                </a:solidFill>
                <a:latin typeface="Orgon Slab Light"/>
                <a:cs typeface="Orgon Slab Light"/>
              </a:rPr>
              <a:t>r</a:t>
            </a:r>
            <a:r>
              <a:rPr sz="800" b="0" dirty="0">
                <a:solidFill>
                  <a:srgbClr val="231F20"/>
                </a:solidFill>
                <a:latin typeface="Orgon Slab Light"/>
                <a:cs typeface="Orgon Slab Light"/>
              </a:rPr>
              <a:t>e</a:t>
            </a:r>
            <a:r>
              <a:rPr sz="800" b="0" spc="15" dirty="0">
                <a:solidFill>
                  <a:srgbClr val="231F20"/>
                </a:solidFill>
                <a:latin typeface="Orgon Slab Light"/>
                <a:cs typeface="Orgon Slab Light"/>
              </a:rPr>
              <a:t>di</a:t>
            </a:r>
            <a:r>
              <a:rPr sz="800" b="0" dirty="0">
                <a:solidFill>
                  <a:srgbClr val="231F20"/>
                </a:solidFill>
                <a:latin typeface="Orgon Slab Light"/>
                <a:cs typeface="Orgon Slab Light"/>
              </a:rPr>
              <a:t>t</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hou</a:t>
            </a:r>
            <a:r>
              <a:rPr sz="800" b="0" dirty="0">
                <a:solidFill>
                  <a:srgbClr val="231F20"/>
                </a:solidFill>
                <a:latin typeface="Orgon Slab Light"/>
                <a:cs typeface="Orgon Slab Light"/>
              </a:rPr>
              <a:t>rs</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pe</a:t>
            </a:r>
            <a:r>
              <a:rPr sz="800" b="0" dirty="0">
                <a:solidFill>
                  <a:srgbClr val="231F20"/>
                </a:solidFill>
                <a:latin typeface="Orgon Slab Light"/>
                <a:cs typeface="Orgon Slab Light"/>
              </a:rPr>
              <a:t>r</a:t>
            </a:r>
            <a:r>
              <a:rPr sz="800" b="0" spc="30" dirty="0">
                <a:solidFill>
                  <a:srgbClr val="231F20"/>
                </a:solidFill>
                <a:latin typeface="Orgon Slab Light"/>
                <a:cs typeface="Orgon Slab Light"/>
              </a:rPr>
              <a:t> </a:t>
            </a:r>
            <a:r>
              <a:rPr sz="800" b="0" spc="15" dirty="0">
                <a:solidFill>
                  <a:srgbClr val="231F20"/>
                </a:solidFill>
                <a:latin typeface="Orgon Slab Light"/>
                <a:cs typeface="Orgon Slab Light"/>
              </a:rPr>
              <a:t>a</a:t>
            </a:r>
            <a:r>
              <a:rPr sz="800" b="0" spc="10" dirty="0">
                <a:solidFill>
                  <a:srgbClr val="231F20"/>
                </a:solidFill>
                <a:latin typeface="Orgon Slab Light"/>
                <a:cs typeface="Orgon Slab Light"/>
              </a:rPr>
              <a:t>c</a:t>
            </a:r>
            <a:r>
              <a:rPr sz="800" b="0" spc="15" dirty="0">
                <a:solidFill>
                  <a:srgbClr val="231F20"/>
                </a:solidFill>
                <a:latin typeface="Orgon Slab Light"/>
                <a:cs typeface="Orgon Slab Light"/>
              </a:rPr>
              <a:t>ademi</a:t>
            </a:r>
            <a:r>
              <a:rPr sz="800" b="0" dirty="0">
                <a:solidFill>
                  <a:srgbClr val="231F20"/>
                </a:solidFill>
                <a:latin typeface="Orgon Slab Light"/>
                <a:cs typeface="Orgon Slab Light"/>
              </a:rPr>
              <a:t>c</a:t>
            </a:r>
            <a:r>
              <a:rPr sz="800" b="0" spc="30" dirty="0">
                <a:solidFill>
                  <a:srgbClr val="231F20"/>
                </a:solidFill>
                <a:latin typeface="Orgon Slab Light"/>
                <a:cs typeface="Orgon Slab Light"/>
              </a:rPr>
              <a:t> </a:t>
            </a:r>
            <a:r>
              <a:rPr sz="800" b="0" spc="5" dirty="0">
                <a:solidFill>
                  <a:srgbClr val="231F20"/>
                </a:solidFill>
                <a:latin typeface="Orgon Slab Light"/>
                <a:cs typeface="Orgon Slab Light"/>
              </a:rPr>
              <a:t>y</a:t>
            </a:r>
            <a:r>
              <a:rPr sz="800" b="0" spc="10" dirty="0">
                <a:solidFill>
                  <a:srgbClr val="231F20"/>
                </a:solidFill>
                <a:latin typeface="Orgon Slab Light"/>
                <a:cs typeface="Orgon Slab Light"/>
              </a:rPr>
              <a:t>e</a:t>
            </a:r>
            <a:r>
              <a:rPr sz="800" b="0" spc="15" dirty="0">
                <a:solidFill>
                  <a:srgbClr val="231F20"/>
                </a:solidFill>
                <a:latin typeface="Orgon Slab Light"/>
                <a:cs typeface="Orgon Slab Light"/>
              </a:rPr>
              <a:t>a</a:t>
            </a:r>
            <a:r>
              <a:rPr sz="800" b="0" spc="-25" dirty="0">
                <a:solidFill>
                  <a:srgbClr val="231F20"/>
                </a:solidFill>
                <a:latin typeface="Orgon Slab Light"/>
                <a:cs typeface="Orgon Slab Light"/>
              </a:rPr>
              <a:t>r</a:t>
            </a:r>
            <a:r>
              <a:rPr sz="800" b="0" dirty="0">
                <a:solidFill>
                  <a:srgbClr val="231F20"/>
                </a:solidFill>
                <a:latin typeface="Orgon Slab Light"/>
                <a:cs typeface="Orgon Slab Light"/>
              </a:rPr>
              <a:t>.</a:t>
            </a:r>
            <a:r>
              <a:rPr sz="800" b="0" spc="30" dirty="0">
                <a:solidFill>
                  <a:srgbClr val="231F20"/>
                </a:solidFill>
                <a:latin typeface="Orgon Slab Light"/>
                <a:cs typeface="Orgon Slab Light"/>
              </a:rPr>
              <a:t> </a:t>
            </a:r>
            <a:endParaRPr sz="800" dirty="0">
              <a:latin typeface="Orgon Slab Light"/>
              <a:cs typeface="Orgon Slab Light"/>
            </a:endParaRPr>
          </a:p>
        </p:txBody>
      </p:sp>
      <p:sp>
        <p:nvSpPr>
          <p:cNvPr id="18" name="object 18"/>
          <p:cNvSpPr txBox="1"/>
          <p:nvPr/>
        </p:nvSpPr>
        <p:spPr>
          <a:xfrm>
            <a:off x="4992778" y="1320291"/>
            <a:ext cx="556895" cy="127000"/>
          </a:xfrm>
          <a:prstGeom prst="rect">
            <a:avLst/>
          </a:prstGeom>
        </p:spPr>
        <p:txBody>
          <a:bodyPr vert="horz" wrap="square" lIns="0" tIns="0" rIns="0" bIns="0" rtlCol="0">
            <a:spAutoFit/>
          </a:bodyPr>
          <a:lstStyle/>
          <a:p>
            <a:pPr marL="12700">
              <a:lnSpc>
                <a:spcPct val="100000"/>
              </a:lnSpc>
            </a:pPr>
            <a:r>
              <a:rPr sz="800" b="1" spc="-50" dirty="0">
                <a:solidFill>
                  <a:srgbClr val="FFFFFF"/>
                </a:solidFill>
                <a:latin typeface="Orgon Slab"/>
                <a:cs typeface="Orgon Slab"/>
              </a:rPr>
              <a:t>F</a:t>
            </a:r>
            <a:r>
              <a:rPr sz="800" b="1" dirty="0">
                <a:solidFill>
                  <a:srgbClr val="FFFFFF"/>
                </a:solidFill>
                <a:latin typeface="Orgon Slab"/>
                <a:cs typeface="Orgon Slab"/>
              </a:rPr>
              <a:t>ounded in</a:t>
            </a:r>
            <a:endParaRPr sz="800">
              <a:latin typeface="Orgon Slab"/>
              <a:cs typeface="Orgon Slab"/>
            </a:endParaRPr>
          </a:p>
        </p:txBody>
      </p:sp>
      <p:sp>
        <p:nvSpPr>
          <p:cNvPr id="19" name="object 19"/>
          <p:cNvSpPr txBox="1"/>
          <p:nvPr/>
        </p:nvSpPr>
        <p:spPr>
          <a:xfrm>
            <a:off x="4906317" y="1734311"/>
            <a:ext cx="733425" cy="127000"/>
          </a:xfrm>
          <a:prstGeom prst="rect">
            <a:avLst/>
          </a:prstGeom>
        </p:spPr>
        <p:txBody>
          <a:bodyPr vert="horz" wrap="square" lIns="0" tIns="0" rIns="0" bIns="0" rtlCol="0">
            <a:spAutoFit/>
          </a:bodyPr>
          <a:lstStyle/>
          <a:p>
            <a:pPr marL="12700">
              <a:lnSpc>
                <a:spcPct val="100000"/>
              </a:lnSpc>
            </a:pPr>
            <a:r>
              <a:rPr sz="800" b="1" spc="-5" dirty="0">
                <a:solidFill>
                  <a:srgbClr val="FFFFFF"/>
                </a:solidFill>
                <a:latin typeface="Orgon Slab"/>
                <a:cs typeface="Orgon Slab"/>
              </a:rPr>
              <a:t>R</a:t>
            </a:r>
            <a:r>
              <a:rPr sz="800" b="1" dirty="0">
                <a:solidFill>
                  <a:srgbClr val="FFFFFF"/>
                </a:solidFill>
                <a:latin typeface="Orgon Slab"/>
                <a:cs typeface="Orgon Slab"/>
              </a:rPr>
              <a:t>oll</a:t>
            </a:r>
            <a:r>
              <a:rPr sz="800" b="1" spc="5" dirty="0">
                <a:solidFill>
                  <a:srgbClr val="FFFFFF"/>
                </a:solidFill>
                <a:latin typeface="Orgon Slab"/>
                <a:cs typeface="Orgon Slab"/>
              </a:rPr>
              <a:t>a</a:t>
            </a:r>
            <a:r>
              <a:rPr sz="800" b="1" dirty="0">
                <a:solidFill>
                  <a:srgbClr val="FFFFFF"/>
                </a:solidFill>
                <a:latin typeface="Orgon Slab"/>
                <a:cs typeface="Orgon Slab"/>
              </a:rPr>
              <a:t>, Missouri</a:t>
            </a:r>
            <a:endParaRPr sz="800">
              <a:latin typeface="Orgon Slab"/>
              <a:cs typeface="Orgon Slab"/>
            </a:endParaRPr>
          </a:p>
        </p:txBody>
      </p:sp>
      <p:sp>
        <p:nvSpPr>
          <p:cNvPr id="22" name="TextBox 21"/>
          <p:cNvSpPr txBox="1"/>
          <p:nvPr/>
        </p:nvSpPr>
        <p:spPr>
          <a:xfrm>
            <a:off x="317134" y="2286000"/>
            <a:ext cx="2147046" cy="7209666"/>
          </a:xfrm>
          <a:prstGeom prst="rect">
            <a:avLst/>
          </a:prstGeom>
          <a:noFill/>
        </p:spPr>
        <p:txBody>
          <a:bodyPr wrap="square" rtlCol="0">
            <a:spAutoFit/>
          </a:bodyPr>
          <a:lstStyle/>
          <a:p>
            <a:r>
              <a:rPr lang="en-US" dirty="0" smtClean="0">
                <a:solidFill>
                  <a:schemeClr val="tx2">
                    <a:lumMod val="50000"/>
                  </a:schemeClr>
                </a:solidFill>
                <a:latin typeface="Tungsten Bold" pitchFamily="50" charset="0"/>
              </a:rPr>
              <a:t>Zhang </a:t>
            </a:r>
            <a:r>
              <a:rPr lang="en-US" dirty="0" err="1" smtClean="0">
                <a:solidFill>
                  <a:schemeClr val="tx2">
                    <a:lumMod val="50000"/>
                  </a:schemeClr>
                </a:solidFill>
                <a:latin typeface="Tungsten Bold" pitchFamily="50" charset="0"/>
              </a:rPr>
              <a:t>Jilai’s</a:t>
            </a:r>
            <a:r>
              <a:rPr lang="en-US" dirty="0" smtClean="0">
                <a:solidFill>
                  <a:schemeClr val="tx2">
                    <a:lumMod val="50000"/>
                  </a:schemeClr>
                </a:solidFill>
                <a:latin typeface="Tungsten Bold" pitchFamily="50" charset="0"/>
              </a:rPr>
              <a:t> Experience</a:t>
            </a:r>
          </a:p>
          <a:p>
            <a:r>
              <a:rPr lang="zh-CN" altLang="en-US" sz="750" dirty="0"/>
              <a:t>大家好， 我是张继来， </a:t>
            </a:r>
            <a:r>
              <a:rPr lang="en-US" altLang="zh-CN" sz="750" dirty="0"/>
              <a:t>2014</a:t>
            </a:r>
            <a:r>
              <a:rPr lang="zh-CN" altLang="en-US" sz="750" dirty="0"/>
              <a:t>年秋季学期从中国石油大学（北京）来到密苏里科技大学参加</a:t>
            </a:r>
            <a:r>
              <a:rPr lang="en-US" altLang="zh-CN" sz="750" dirty="0"/>
              <a:t>2+2</a:t>
            </a:r>
            <a:r>
              <a:rPr lang="zh-CN" altLang="en-US" sz="750" dirty="0"/>
              <a:t>联合培养项目。现在是我博士学位的第一年。密苏里科技大学有很多拥有杰出学术成就的教授和先进的研究实验室。 这里的工作人员办事有效率， 包括健康中心等学生服务设施齐全。 密苏里科技大学坐落在安静美丽的罗拉， 这里的人们对留学生很友好，而且不管在校内还是校外居住都很安全</a:t>
            </a:r>
            <a:r>
              <a:rPr lang="zh-CN" altLang="en-US" sz="750" dirty="0" smtClean="0"/>
              <a:t>。</a:t>
            </a:r>
            <a:endParaRPr lang="en-US" altLang="zh-CN" sz="750" dirty="0" smtClean="0"/>
          </a:p>
          <a:p>
            <a:endParaRPr lang="en-US" altLang="zh-CN" sz="1100" dirty="0">
              <a:solidFill>
                <a:schemeClr val="tx2">
                  <a:lumMod val="50000"/>
                </a:schemeClr>
              </a:solidFill>
              <a:latin typeface="Tungsten Black" pitchFamily="50" charset="0"/>
            </a:endParaRPr>
          </a:p>
          <a:p>
            <a:r>
              <a:rPr lang="en-US" altLang="zh-CN" dirty="0" smtClean="0">
                <a:solidFill>
                  <a:srgbClr val="1F497D">
                    <a:lumMod val="50000"/>
                  </a:srgbClr>
                </a:solidFill>
                <a:latin typeface="Tungsten Black" pitchFamily="50" charset="0"/>
              </a:rPr>
              <a:t>GGPE</a:t>
            </a:r>
            <a:r>
              <a:rPr lang="en-US" altLang="zh-CN" dirty="0">
                <a:solidFill>
                  <a:srgbClr val="1F497D">
                    <a:lumMod val="50000"/>
                  </a:srgbClr>
                </a:solidFill>
                <a:latin typeface="Tungsten Black" pitchFamily="50" charset="0"/>
              </a:rPr>
              <a:t>– A Natural Fit </a:t>
            </a:r>
          </a:p>
          <a:p>
            <a:pPr lvl="0"/>
            <a:r>
              <a:rPr lang="en-US" altLang="zh-CN" sz="750" dirty="0">
                <a:solidFill>
                  <a:prstClr val="black"/>
                </a:solidFill>
                <a:latin typeface="Orgon Slab Light" panose="02000503000000020004" pitchFamily="50" charset="0"/>
              </a:rPr>
              <a:t>If you want to learn about the Earth, its natural resources, and how to make the Earth a better place for people, then the Geosciences and Geological and Petroleum Engineering (GGPE) Department is a great fit for you! </a:t>
            </a:r>
          </a:p>
          <a:p>
            <a:pPr lvl="0"/>
            <a:endParaRPr lang="en-US" altLang="zh-CN" sz="750" dirty="0">
              <a:solidFill>
                <a:prstClr val="black"/>
              </a:solidFill>
              <a:latin typeface="Orgon Slab Light" panose="02000503000000020004" pitchFamily="50" charset="0"/>
            </a:endParaRPr>
          </a:p>
          <a:p>
            <a:pPr lvl="0"/>
            <a:r>
              <a:rPr lang="en-US" altLang="zh-CN" sz="1100" b="1" spc="-55" dirty="0">
                <a:solidFill>
                  <a:srgbClr val="F79646">
                    <a:lumMod val="75000"/>
                  </a:srgbClr>
                </a:solidFill>
                <a:latin typeface="Orgon Slab"/>
                <a:cs typeface="Orgon Slab"/>
              </a:rPr>
              <a:t>Rankings</a:t>
            </a:r>
          </a:p>
          <a:p>
            <a:pPr marL="171450" lvl="0" indent="-171450">
              <a:buFont typeface="Arial" panose="020B0604020202020204" pitchFamily="34" charset="0"/>
              <a:buChar char="•"/>
            </a:pPr>
            <a:r>
              <a:rPr lang="en-US" altLang="zh-CN" sz="750" dirty="0">
                <a:solidFill>
                  <a:prstClr val="black"/>
                </a:solidFill>
                <a:latin typeface="Orgon Slab Light" panose="02000503000000020004" pitchFamily="50" charset="0"/>
              </a:rPr>
              <a:t>3</a:t>
            </a:r>
            <a:r>
              <a:rPr lang="en-US" altLang="zh-CN" sz="750" baseline="30000" dirty="0">
                <a:solidFill>
                  <a:prstClr val="black"/>
                </a:solidFill>
                <a:latin typeface="Orgon Slab Light" panose="02000503000000020004" pitchFamily="50" charset="0"/>
              </a:rPr>
              <a:t>rd</a:t>
            </a:r>
            <a:r>
              <a:rPr lang="en-US" altLang="zh-CN" sz="750" dirty="0">
                <a:solidFill>
                  <a:prstClr val="black"/>
                </a:solidFill>
                <a:latin typeface="Orgon Slab Light" panose="02000503000000020004" pitchFamily="50" charset="0"/>
              </a:rPr>
              <a:t> Best Engineering College (</a:t>
            </a:r>
            <a:r>
              <a:rPr lang="en-US" altLang="zh-CN" sz="750" i="1" dirty="0" err="1">
                <a:solidFill>
                  <a:prstClr val="black"/>
                </a:solidFill>
                <a:latin typeface="Orgon Slab Light" panose="02000503000000020004" pitchFamily="50" charset="0"/>
              </a:rPr>
              <a:t>USAToday</a:t>
            </a:r>
            <a:r>
              <a:rPr lang="en-US" altLang="zh-CN" sz="750" dirty="0">
                <a:solidFill>
                  <a:prstClr val="black"/>
                </a:solidFill>
                <a:latin typeface="Orgon Slab Light" panose="02000503000000020004" pitchFamily="50" charset="0"/>
              </a:rPr>
              <a:t>, August 2016)</a:t>
            </a:r>
          </a:p>
          <a:p>
            <a:pPr marL="171450" lvl="0" indent="-171450">
              <a:buFont typeface="Arial" panose="020B0604020202020204" pitchFamily="34" charset="0"/>
              <a:buChar char="•"/>
            </a:pPr>
            <a:r>
              <a:rPr lang="en-US" altLang="zh-CN" sz="750" dirty="0">
                <a:solidFill>
                  <a:prstClr val="black"/>
                </a:solidFill>
                <a:latin typeface="Orgon Slab Light" panose="02000503000000020004" pitchFamily="50" charset="0"/>
              </a:rPr>
              <a:t>No. 4 most popular and most focused for geoscience engineering (</a:t>
            </a:r>
            <a:r>
              <a:rPr lang="en-US" altLang="zh-CN" sz="750" i="1" dirty="0">
                <a:solidFill>
                  <a:prstClr val="black"/>
                </a:solidFill>
                <a:latin typeface="Orgon Slab Light" panose="02000503000000020004" pitchFamily="50" charset="0"/>
              </a:rPr>
              <a:t>College Factual</a:t>
            </a:r>
            <a:r>
              <a:rPr lang="en-US" altLang="zh-CN" sz="750" dirty="0">
                <a:solidFill>
                  <a:prstClr val="black"/>
                </a:solidFill>
                <a:latin typeface="Orgon Slab Light" panose="02000503000000020004" pitchFamily="50" charset="0"/>
              </a:rPr>
              <a:t>, September 2016)</a:t>
            </a:r>
          </a:p>
          <a:p>
            <a:pPr marL="171450" lvl="0" indent="-171450">
              <a:buFont typeface="Arial" panose="020B0604020202020204" pitchFamily="34" charset="0"/>
              <a:buChar char="•"/>
            </a:pPr>
            <a:r>
              <a:rPr lang="en-US" altLang="zh-CN" sz="750" dirty="0">
                <a:solidFill>
                  <a:prstClr val="black"/>
                </a:solidFill>
                <a:latin typeface="Orgon Slab Light" panose="02000503000000020004" pitchFamily="50" charset="0"/>
              </a:rPr>
              <a:t>No. 6 most focused in petroleum engineering (</a:t>
            </a:r>
            <a:r>
              <a:rPr lang="en-US" altLang="zh-CN" sz="750" i="1" dirty="0">
                <a:solidFill>
                  <a:prstClr val="black"/>
                </a:solidFill>
                <a:latin typeface="Orgon Slab Light" panose="02000503000000020004" pitchFamily="50" charset="0"/>
              </a:rPr>
              <a:t>College Factual</a:t>
            </a:r>
            <a:r>
              <a:rPr lang="en-US" altLang="zh-CN" sz="750" dirty="0">
                <a:solidFill>
                  <a:prstClr val="black"/>
                </a:solidFill>
                <a:latin typeface="Orgon Slab Light" panose="02000503000000020004" pitchFamily="50" charset="0"/>
              </a:rPr>
              <a:t>, September 2016)</a:t>
            </a:r>
          </a:p>
          <a:p>
            <a:pPr lvl="0"/>
            <a:endParaRPr lang="en-US" altLang="zh-CN" sz="750" dirty="0">
              <a:solidFill>
                <a:prstClr val="black"/>
              </a:solidFill>
              <a:latin typeface="Orgon Slab Light" panose="02000503000000020004" pitchFamily="50" charset="0"/>
            </a:endParaRPr>
          </a:p>
          <a:p>
            <a:pPr lvl="0"/>
            <a:r>
              <a:rPr lang="en-US" altLang="zh-CN" sz="1100" b="1" spc="-55" dirty="0">
                <a:solidFill>
                  <a:srgbClr val="F79646">
                    <a:lumMod val="75000"/>
                  </a:srgbClr>
                </a:solidFill>
                <a:latin typeface="Orgon Slab"/>
                <a:cs typeface="Orgon Slab"/>
              </a:rPr>
              <a:t>Geology and Geophysics</a:t>
            </a:r>
          </a:p>
          <a:p>
            <a:pPr lvl="0"/>
            <a:r>
              <a:rPr lang="en-US" altLang="zh-CN" sz="750" dirty="0">
                <a:solidFill>
                  <a:prstClr val="black"/>
                </a:solidFill>
                <a:latin typeface="Orgon Slab Light" panose="02000503000000020004" pitchFamily="50" charset="0"/>
              </a:rPr>
              <a:t>For over a century, the geology and geophysics program at S&amp;T has provided students with comprehensive educational experiences. This dynamic program includes active participation with hands-on experiences while working on numerous research projects all over the world.</a:t>
            </a:r>
          </a:p>
          <a:p>
            <a:pPr lvl="0"/>
            <a:endParaRPr lang="en-US" altLang="zh-CN" sz="750" dirty="0">
              <a:solidFill>
                <a:srgbClr val="1F497D">
                  <a:lumMod val="50000"/>
                </a:srgbClr>
              </a:solidFill>
              <a:latin typeface="Orgon Slab Light" panose="02000503000000020004" pitchFamily="50" charset="0"/>
            </a:endParaRPr>
          </a:p>
          <a:p>
            <a:pPr lvl="0"/>
            <a:r>
              <a:rPr lang="en-US" altLang="zh-CN" sz="750" dirty="0">
                <a:solidFill>
                  <a:prstClr val="black"/>
                </a:solidFill>
                <a:latin typeface="Orgon Slab Light" panose="02000503000000020004" pitchFamily="50" charset="0"/>
              </a:rPr>
              <a:t>Geology and geophysics students learn to understand the formation, structure and evolution of the earth and other planets while exploring for oil, gas, minerals and other natural resources - predicting natural hazards and protecting our environment.</a:t>
            </a:r>
          </a:p>
          <a:p>
            <a:pPr lvl="0"/>
            <a:endParaRPr lang="en-US" altLang="zh-CN" sz="750" dirty="0">
              <a:solidFill>
                <a:prstClr val="black"/>
              </a:solidFill>
              <a:latin typeface="Orgon Slab Light" panose="02000503000000020004" pitchFamily="50" charset="0"/>
            </a:endParaRPr>
          </a:p>
          <a:p>
            <a:pPr lvl="0"/>
            <a:r>
              <a:rPr lang="en-US" altLang="zh-CN" sz="1100" b="1" spc="-30" dirty="0">
                <a:solidFill>
                  <a:srgbClr val="F79646">
                    <a:lumMod val="75000"/>
                  </a:srgbClr>
                </a:solidFill>
                <a:latin typeface="Orgon Slab"/>
                <a:cs typeface="Orgon Slab"/>
              </a:rPr>
              <a:t>Petroleum Engineering</a:t>
            </a:r>
          </a:p>
          <a:p>
            <a:pPr lvl="0"/>
            <a:r>
              <a:rPr lang="en-US" sz="750" dirty="0">
                <a:solidFill>
                  <a:prstClr val="black"/>
                </a:solidFill>
                <a:latin typeface="Orgon Slab Light" panose="02000503000000020004" pitchFamily="50" charset="0"/>
              </a:rPr>
              <a:t>Petroleum engineering students perform meaningful research towards the advancement of oil and gas recovery, while at the same time gaining technical knowledge and weighing ethical considerations.</a:t>
            </a:r>
          </a:p>
          <a:p>
            <a:pPr lvl="0"/>
            <a:endParaRPr lang="en-US" sz="750" dirty="0">
              <a:solidFill>
                <a:prstClr val="black"/>
              </a:solidFill>
              <a:latin typeface="Orgon Slab Light" panose="02000503000000020004" pitchFamily="50" charset="0"/>
            </a:endParaRPr>
          </a:p>
          <a:p>
            <a:pPr lvl="0"/>
            <a:r>
              <a:rPr lang="en-US" sz="750" dirty="0">
                <a:solidFill>
                  <a:prstClr val="black"/>
                </a:solidFill>
                <a:latin typeface="Orgon Slab Light" panose="02000503000000020004" pitchFamily="50" charset="0"/>
              </a:rPr>
              <a:t>Students in the program have a wealth of laboratories and advanced computer programs at their disposal to carry out such research, which provides invaluable hands-on experience.</a:t>
            </a:r>
            <a:endParaRPr lang="en-US" dirty="0"/>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911" y="488889"/>
            <a:ext cx="1701171" cy="1662803"/>
          </a:xfrm>
          <a:prstGeom prst="rect">
            <a:avLst/>
          </a:prstGeom>
          <a:ln>
            <a:noFill/>
          </a:ln>
          <a:effectLst>
            <a:outerShdw blurRad="190500" algn="tl" rotWithShape="0">
              <a:srgbClr val="000000">
                <a:alpha val="70000"/>
              </a:srgbClr>
            </a:outerShdw>
          </a:effectLst>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4865" y="835003"/>
            <a:ext cx="3345660" cy="2002935"/>
          </a:xfrm>
          <a:prstGeom prst="rect">
            <a:avLst/>
          </a:prstGeom>
        </p:spPr>
      </p:pic>
      <p:pic>
        <p:nvPicPr>
          <p:cNvPr id="23" name="table"/>
          <p:cNvPicPr>
            <a:picLocks noChangeAspect="1"/>
          </p:cNvPicPr>
          <p:nvPr/>
        </p:nvPicPr>
        <p:blipFill>
          <a:blip r:embed="rId5"/>
          <a:stretch>
            <a:fillRect/>
          </a:stretch>
        </p:blipFill>
        <p:spPr>
          <a:xfrm>
            <a:off x="2647342" y="7485432"/>
            <a:ext cx="4690871" cy="222268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2C3E"/>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1619</TotalTime>
  <Words>1218</Words>
  <Application>Microsoft Office PowerPoint</Application>
  <PresentationFormat>Custom</PresentationFormat>
  <Paragraphs>185</Paragraphs>
  <Slides>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vt:i4>
      </vt:variant>
    </vt:vector>
  </HeadingPairs>
  <TitlesOfParts>
    <vt:vector size="12" baseType="lpstr">
      <vt:lpstr>宋体</vt:lpstr>
      <vt:lpstr>Arial</vt:lpstr>
      <vt:lpstr>Calibri</vt:lpstr>
      <vt:lpstr>Orgon Slab</vt:lpstr>
      <vt:lpstr>Orgon Slab ExtraBold</vt:lpstr>
      <vt:lpstr>Orgon Slab Light</vt:lpstr>
      <vt:lpstr>Tungsten Black</vt:lpstr>
      <vt:lpstr>Tungsten Bold</vt:lpstr>
      <vt:lpstr>Tungsten Light</vt:lpstr>
      <vt:lpstr>Office Theme</vt:lpstr>
      <vt:lpstr>PowerPoint Presentation</vt:lpstr>
      <vt:lpstr>MISSOURI S&amp;T FACTS AND STATS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Hasekamp, Jodi</dc:creator>
  <cp:lastModifiedBy>Shi, Kewei  . (S&amp;T-Student)</cp:lastModifiedBy>
  <cp:revision>31</cp:revision>
  <cp:lastPrinted>2018-03-05T18:15:43Z</cp:lastPrinted>
  <dcterms:created xsi:type="dcterms:W3CDTF">2017-01-30T18:44:30Z</dcterms:created>
  <dcterms:modified xsi:type="dcterms:W3CDTF">2018-03-05T18:18:52Z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2015-12-28T00:00:00Z</vt:filetime>
  </property>
  <property fmtid="{D5CDD505-2E9C-101B-9397-08002B2CF9AE}" pid="3" name="Creator">
    <vt:lpwstr>Adobe InDesign CC (Macintosh)</vt:lpwstr>
  </property>
  <property fmtid="{D5CDD505-2E9C-101B-9397-08002B2CF9AE}" pid="4" name="LastSaved">
    <vt:filetime>2017-01-31T00:00:00Z</vt:filetime>
  </property>
</Properties>
</file>